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7" r:id="rId2"/>
    <p:sldId id="281" r:id="rId3"/>
    <p:sldId id="295" r:id="rId4"/>
    <p:sldId id="282" r:id="rId5"/>
    <p:sldId id="298" r:id="rId6"/>
    <p:sldId id="280" r:id="rId7"/>
    <p:sldId id="283" r:id="rId8"/>
    <p:sldId id="291" r:id="rId9"/>
    <p:sldId id="292" r:id="rId10"/>
    <p:sldId id="296" r:id="rId11"/>
    <p:sldId id="294" r:id="rId12"/>
    <p:sldId id="285" r:id="rId13"/>
    <p:sldId id="299" r:id="rId14"/>
    <p:sldId id="302" r:id="rId15"/>
    <p:sldId id="286" r:id="rId16"/>
    <p:sldId id="297" r:id="rId17"/>
    <p:sldId id="288" r:id="rId18"/>
    <p:sldId id="289" r:id="rId19"/>
    <p:sldId id="284" r:id="rId20"/>
    <p:sldId id="300"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1073FF38-6F9E-A146-956B-614274035E71}">
          <p14:sldIdLst>
            <p14:sldId id="267"/>
          </p14:sldIdLst>
        </p14:section>
        <p14:section name="Background" id="{41CCF3A0-C54B-5340-A429-122B4F230062}">
          <p14:sldIdLst>
            <p14:sldId id="281"/>
            <p14:sldId id="295"/>
          </p14:sldIdLst>
        </p14:section>
        <p14:section name="Features" id="{E45881A8-670B-264D-A683-D9740B4A336A}">
          <p14:sldIdLst>
            <p14:sldId id="282"/>
            <p14:sldId id="298"/>
          </p14:sldIdLst>
        </p14:section>
        <p14:section name="Workflow Introduction" id="{2F91D935-7B57-A24B-9018-4836B7C89728}">
          <p14:sldIdLst>
            <p14:sldId id="280"/>
          </p14:sldIdLst>
        </p14:section>
        <p14:section name="Data Cleaning" id="{8E843EFB-E9F0-A043-86F3-29C6F8647C0D}">
          <p14:sldIdLst>
            <p14:sldId id="283"/>
            <p14:sldId id="291"/>
            <p14:sldId id="292"/>
            <p14:sldId id="296"/>
            <p14:sldId id="294"/>
          </p14:sldIdLst>
        </p14:section>
        <p14:section name="Exploratory Analysis" id="{6E66D665-1C4E-1141-A5B9-F09BCAD51725}">
          <p14:sldIdLst>
            <p14:sldId id="285"/>
            <p14:sldId id="299"/>
            <p14:sldId id="302"/>
          </p14:sldIdLst>
        </p14:section>
        <p14:section name="Data Wrangling" id="{DE49D796-93D9-C44D-BBD3-341505E9A489}">
          <p14:sldIdLst>
            <p14:sldId id="286"/>
          </p14:sldIdLst>
        </p14:section>
        <p14:section name="Preliminary Models" id="{ED423229-7504-AB48-94C3-041DBA64B53E}">
          <p14:sldIdLst>
            <p14:sldId id="297"/>
          </p14:sldIdLst>
        </p14:section>
        <p14:section name="Feature Engineering / Results Exploration" id="{6E600EC6-0F38-E043-82AE-A758C93F78B0}">
          <p14:sldIdLst>
            <p14:sldId id="288"/>
          </p14:sldIdLst>
        </p14:section>
        <p14:section name="Model Tuning" id="{BCDEC305-5526-DE4F-9E15-695C2F5B46F0}">
          <p14:sldIdLst>
            <p14:sldId id="289"/>
          </p14:sldIdLst>
        </p14:section>
        <p14:section name="Final Summarizations" id="{225FCB2A-DD70-E84E-BA5B-D56869146422}">
          <p14:sldIdLst>
            <p14:sldId id="284"/>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60060"/>
    <a:srgbClr val="94AAD8"/>
    <a:srgbClr val="E5F0FF"/>
    <a:srgbClr val="E1A6F3"/>
    <a:srgbClr val="EBE9EC"/>
    <a:srgbClr val="ECE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4"/>
    <p:restoredTop sz="86418"/>
  </p:normalViewPr>
  <p:slideViewPr>
    <p:cSldViewPr snapToGrid="0" snapToObjects="1">
      <p:cViewPr varScale="1">
        <p:scale>
          <a:sx n="112" d="100"/>
          <a:sy n="112" d="100"/>
        </p:scale>
        <p:origin x="200" y="6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small" spc="15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sz="1200" cap="small" baseline="0" dirty="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Number of Successful v. Unsuccessful Attacks</a:t>
            </a:r>
          </a:p>
        </c:rich>
      </c:tx>
      <c:layout>
        <c:manualLayout>
          <c:xMode val="edge"/>
          <c:yMode val="edge"/>
          <c:x val="2.5015984344492127E-2"/>
          <c:y val="2.8778934726203562E-2"/>
        </c:manualLayout>
      </c:layout>
      <c:overlay val="0"/>
      <c:spPr>
        <a:noFill/>
        <a:ln>
          <a:noFill/>
        </a:ln>
        <a:effectLst/>
      </c:spPr>
      <c:txPr>
        <a:bodyPr rot="0" spcFirstLastPara="1" vertOverflow="ellipsis" vert="horz" wrap="square" anchor="ctr" anchorCtr="1"/>
        <a:lstStyle/>
        <a:p>
          <a:pPr>
            <a:defRPr sz="1200" b="1" i="0" u="none" strike="noStrike" kern="1200" cap="small" spc="15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bubbleChart>
        <c:varyColors val="0"/>
        <c:ser>
          <c:idx val="0"/>
          <c:order val="0"/>
          <c:tx>
            <c:strRef>
              <c:f>Sheet1!$B$1</c:f>
              <c:strCache>
                <c:ptCount val="1"/>
                <c:pt idx="0">
                  <c:v>Count</c:v>
                </c:pt>
              </c:strCache>
            </c:strRef>
          </c:tx>
          <c:spPr>
            <a:blipFill>
              <a:blip xmlns:r="http://schemas.openxmlformats.org/officeDocument/2006/relationships" r:embed="rId3"/>
              <a:tile tx="0" ty="0" sx="100000" sy="100000" flip="none" algn="tl"/>
            </a:blipFill>
            <a:ln w="9525" cap="flat" cmpd="sng" algn="ctr">
              <a:solidFill>
                <a:schemeClr val="accent1">
                  <a:alpha val="75000"/>
                </a:schemeClr>
              </a:solidFill>
            </a:ln>
            <a:effectLst>
              <a:innerShdw blurRad="114300">
                <a:schemeClr val="accent1">
                  <a:alpha val="70000"/>
                </a:schemeClr>
              </a:innerShdw>
            </a:effectLst>
          </c:spPr>
          <c:invertIfNegative val="0"/>
          <c:dLbls>
            <c:dLbl>
              <c:idx val="0"/>
              <c:tx>
                <c:rich>
                  <a:bodyPr/>
                  <a:lstStyle/>
                  <a:p>
                    <a:r>
                      <a:rPr lang="en-US" baseline="0" dirty="0"/>
                      <a:t>Unsuccessful, 1,261</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601-D444-B1ED-7859EFDAD3A7}"/>
                </c:ext>
              </c:extLst>
            </c:dLbl>
            <c:dLbl>
              <c:idx val="1"/>
              <c:tx>
                <c:rich>
                  <a:bodyPr/>
                  <a:lstStyle/>
                  <a:p>
                    <a:r>
                      <a:rPr lang="en-US" baseline="0" dirty="0"/>
                      <a:t>Successful, 11,994</a:t>
                    </a:r>
                    <a:endParaRPr lang="en-US" dirty="0"/>
                  </a:p>
                </c:rich>
              </c:tx>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01-D444-B1ED-7859EFDAD3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Sheet1!$A$2:$A$3</c:f>
              <c:numCache>
                <c:formatCode>General</c:formatCode>
                <c:ptCount val="2"/>
                <c:pt idx="0">
                  <c:v>0.05</c:v>
                </c:pt>
                <c:pt idx="1">
                  <c:v>0.93</c:v>
                </c:pt>
              </c:numCache>
            </c:numRef>
          </c:xVal>
          <c:yVal>
            <c:numRef>
              <c:f>Sheet1!$B$2:$B$3</c:f>
              <c:numCache>
                <c:formatCode>General</c:formatCode>
                <c:ptCount val="2"/>
                <c:pt idx="0">
                  <c:v>1261</c:v>
                </c:pt>
                <c:pt idx="1">
                  <c:v>11994</c:v>
                </c:pt>
              </c:numCache>
            </c:numRef>
          </c:yVal>
          <c:bubbleSize>
            <c:numRef>
              <c:f>Sheet1!$C$2:$C$3</c:f>
              <c:numCache>
                <c:formatCode>General</c:formatCode>
                <c:ptCount val="2"/>
                <c:pt idx="0">
                  <c:v>9.5000000000000001E-2</c:v>
                </c:pt>
                <c:pt idx="1">
                  <c:v>0.90400000000000003</c:v>
                </c:pt>
              </c:numCache>
            </c:numRef>
          </c:bubbleSize>
          <c:bubble3D val="1"/>
          <c:extLst>
            <c:ext xmlns:c16="http://schemas.microsoft.com/office/drawing/2014/chart" uri="{C3380CC4-5D6E-409C-BE32-E72D297353CC}">
              <c16:uniqueId val="{00000000-E601-D444-B1ED-7859EFDAD3A7}"/>
            </c:ext>
          </c:extLst>
        </c:ser>
        <c:dLbls>
          <c:showLegendKey val="0"/>
          <c:showVal val="1"/>
          <c:showCatName val="1"/>
          <c:showSerName val="0"/>
          <c:showPercent val="0"/>
          <c:showBubbleSize val="0"/>
        </c:dLbls>
        <c:bubbleScale val="100"/>
        <c:showNegBubbles val="0"/>
        <c:axId val="920510512"/>
        <c:axId val="970760352"/>
      </c:bubbleChart>
      <c:valAx>
        <c:axId val="92051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0760352"/>
        <c:crosses val="autoZero"/>
        <c:crossBetween val="midCat"/>
      </c:valAx>
      <c:valAx>
        <c:axId val="970760352"/>
        <c:scaling>
          <c:orientation val="minMax"/>
        </c:scaling>
        <c:delete val="1"/>
        <c:axPos val="l"/>
        <c:numFmt formatCode="General" sourceLinked="1"/>
        <c:majorTickMark val="none"/>
        <c:minorTickMark val="none"/>
        <c:tickLblPos val="nextTo"/>
        <c:crossAx val="920510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r>
              <a:rPr lang="en-US"/>
              <a:t>Type of Attacks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title>
    <c:autoTitleDeleted val="0"/>
    <c:plotArea>
      <c:layout>
        <c:manualLayout>
          <c:layoutTarget val="inner"/>
          <c:xMode val="edge"/>
          <c:yMode val="edge"/>
          <c:x val="0.20344870887718122"/>
          <c:y val="9.2841398483343565E-2"/>
          <c:w val="0.7131485998456345"/>
          <c:h val="0.49855143523164491"/>
        </c:manualLayout>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Bombing/Explosion</c:v>
                </c:pt>
                <c:pt idx="1">
                  <c:v>Armed Assault</c:v>
                </c:pt>
                <c:pt idx="2">
                  <c:v>Hostage Taking/Kidnapping</c:v>
                </c:pt>
                <c:pt idx="3">
                  <c:v>Assassination</c:v>
                </c:pt>
                <c:pt idx="4">
                  <c:v>Facility/Infrastructure Attack</c:v>
                </c:pt>
                <c:pt idx="5">
                  <c:v>Unknown</c:v>
                </c:pt>
                <c:pt idx="6">
                  <c:v>Hostage Taking (Barricade Incident)</c:v>
                </c:pt>
                <c:pt idx="7">
                  <c:v>Unarmed Assault</c:v>
                </c:pt>
                <c:pt idx="8">
                  <c:v>Hijacking</c:v>
                </c:pt>
              </c:strCache>
            </c:strRef>
          </c:cat>
          <c:val>
            <c:numRef>
              <c:f>Sheet1!$B$2:$B$10</c:f>
              <c:numCache>
                <c:formatCode>General</c:formatCode>
                <c:ptCount val="9"/>
                <c:pt idx="0">
                  <c:v>5083</c:v>
                </c:pt>
                <c:pt idx="1">
                  <c:v>3075</c:v>
                </c:pt>
                <c:pt idx="2">
                  <c:v>1756</c:v>
                </c:pt>
                <c:pt idx="3">
                  <c:v>1225</c:v>
                </c:pt>
                <c:pt idx="4">
                  <c:v>1149</c:v>
                </c:pt>
                <c:pt idx="5">
                  <c:v>426</c:v>
                </c:pt>
                <c:pt idx="6">
                  <c:v>302</c:v>
                </c:pt>
                <c:pt idx="7">
                  <c:v>129</c:v>
                </c:pt>
                <c:pt idx="8">
                  <c:v>110</c:v>
                </c:pt>
              </c:numCache>
            </c:numRef>
          </c:val>
          <c:extLst>
            <c:ext xmlns:c16="http://schemas.microsoft.com/office/drawing/2014/chart" uri="{C3380CC4-5D6E-409C-BE32-E72D297353CC}">
              <c16:uniqueId val="{00000000-933D-1B4E-84BC-13304858CA6D}"/>
            </c:ext>
          </c:extLst>
        </c:ser>
        <c:dLbls>
          <c:dLblPos val="outEnd"/>
          <c:showLegendKey val="0"/>
          <c:showVal val="0"/>
          <c:showCatName val="1"/>
          <c:showSerName val="0"/>
          <c:showPercent val="0"/>
          <c:showBubbleSize val="0"/>
        </c:dLbls>
        <c:gapWidth val="444"/>
        <c:overlap val="-90"/>
        <c:axId val="571008688"/>
        <c:axId val="541696400"/>
      </c:barChart>
      <c:catAx>
        <c:axId val="571008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400000" spcFirstLastPara="1" vertOverflow="ellipsis" wrap="square" anchor="ctr" anchorCtr="1"/>
          <a:lstStyle/>
          <a:p>
            <a:pPr>
              <a:defRPr sz="1064"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crossAx val="541696400"/>
        <c:crosses val="autoZero"/>
        <c:auto val="1"/>
        <c:lblAlgn val="ctr"/>
        <c:lblOffset val="0"/>
        <c:noMultiLvlLbl val="0"/>
      </c:catAx>
      <c:valAx>
        <c:axId val="541696400"/>
        <c:scaling>
          <c:orientation val="minMax"/>
        </c:scaling>
        <c:delete val="1"/>
        <c:axPos val="l"/>
        <c:numFmt formatCode="General" sourceLinked="1"/>
        <c:majorTickMark val="none"/>
        <c:minorTickMark val="none"/>
        <c:tickLblPos val="nextTo"/>
        <c:crossAx val="571008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75000"/>
            </a:schemeClr>
          </a:solidFill>
          <a:effectLst>
            <a:outerShdw blurRad="50800" dist="38100" dir="8100000" algn="tr" rotWithShape="0">
              <a:schemeClr val="accent6">
                <a:lumMod val="60000"/>
                <a:lumOff val="40000"/>
                <a:alpha val="40000"/>
              </a:schemeClr>
            </a:outerShdw>
          </a:effectL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r>
              <a:rPr lang="en-US"/>
              <a:t>Top 10 Specific Targets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title>
    <c:autoTitleDeleted val="0"/>
    <c:plotArea>
      <c:layout>
        <c:manualLayout>
          <c:layoutTarget val="inner"/>
          <c:xMode val="edge"/>
          <c:yMode val="edge"/>
          <c:x val="0.10820483965483672"/>
          <c:y val="9.7239255443817618E-2"/>
          <c:w val="0.84947567153031356"/>
          <c:h val="0.5340326527643024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Civilians</c:v>
                </c:pt>
                <c:pt idx="1">
                  <c:v>Comm-Related</c:v>
                </c:pt>
                <c:pt idx="2">
                  <c:v>Unknown</c:v>
                </c:pt>
                <c:pt idx="3">
                  <c:v>Officers</c:v>
                </c:pt>
                <c:pt idx="4">
                  <c:v>Soldiers</c:v>
                </c:pt>
                <c:pt idx="5">
                  <c:v>Village</c:v>
                </c:pt>
                <c:pt idx="6">
                  <c:v>Patrol</c:v>
                </c:pt>
                <c:pt idx="7">
                  <c:v>Mosque</c:v>
                </c:pt>
                <c:pt idx="8">
                  <c:v>Office</c:v>
                </c:pt>
                <c:pt idx="9">
                  <c:v>Checkpoint</c:v>
                </c:pt>
              </c:strCache>
            </c:strRef>
          </c:cat>
          <c:val>
            <c:numRef>
              <c:f>Sheet1!$B$2:$B$11</c:f>
              <c:numCache>
                <c:formatCode>General</c:formatCode>
                <c:ptCount val="10"/>
                <c:pt idx="0">
                  <c:v>560</c:v>
                </c:pt>
                <c:pt idx="1">
                  <c:v>415</c:v>
                </c:pt>
                <c:pt idx="2">
                  <c:v>240</c:v>
                </c:pt>
                <c:pt idx="3">
                  <c:v>127</c:v>
                </c:pt>
                <c:pt idx="4">
                  <c:v>126</c:v>
                </c:pt>
                <c:pt idx="5">
                  <c:v>96</c:v>
                </c:pt>
                <c:pt idx="6">
                  <c:v>89</c:v>
                </c:pt>
                <c:pt idx="7">
                  <c:v>89</c:v>
                </c:pt>
                <c:pt idx="8">
                  <c:v>85</c:v>
                </c:pt>
                <c:pt idx="9">
                  <c:v>84</c:v>
                </c:pt>
              </c:numCache>
            </c:numRef>
          </c:val>
          <c:extLst>
            <c:ext xmlns:c16="http://schemas.microsoft.com/office/drawing/2014/chart" uri="{C3380CC4-5D6E-409C-BE32-E72D297353CC}">
              <c16:uniqueId val="{00000000-0C96-4244-B3BE-ACE5866F062C}"/>
            </c:ext>
          </c:extLst>
        </c:ser>
        <c:dLbls>
          <c:dLblPos val="outEnd"/>
          <c:showLegendKey val="0"/>
          <c:showVal val="1"/>
          <c:showCatName val="0"/>
          <c:showSerName val="0"/>
          <c:showPercent val="0"/>
          <c:showBubbleSize val="0"/>
        </c:dLbls>
        <c:gapWidth val="353"/>
        <c:overlap val="-59"/>
        <c:axId val="543492352"/>
        <c:axId val="570590288"/>
      </c:barChart>
      <c:catAx>
        <c:axId val="5434923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00000" spcFirstLastPara="1" vertOverflow="ellipsis" wrap="square" anchor="ctr" anchorCtr="1"/>
          <a:lstStyle/>
          <a:p>
            <a:pPr>
              <a:defRPr sz="1064"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crossAx val="570590288"/>
        <c:crosses val="autoZero"/>
        <c:auto val="1"/>
        <c:lblAlgn val="ctr"/>
        <c:lblOffset val="0"/>
        <c:noMultiLvlLbl val="0"/>
      </c:catAx>
      <c:valAx>
        <c:axId val="570590288"/>
        <c:scaling>
          <c:orientation val="minMax"/>
        </c:scaling>
        <c:delete val="1"/>
        <c:axPos val="l"/>
        <c:numFmt formatCode="General" sourceLinked="1"/>
        <c:majorTickMark val="none"/>
        <c:minorTickMark val="none"/>
        <c:tickLblPos val="nextTo"/>
        <c:crossAx val="543492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75000"/>
            </a:schemeClr>
          </a:solidFill>
          <a:effectLst>
            <a:outerShdw blurRad="50800" dist="38100" dir="8100000" algn="tr" rotWithShape="0">
              <a:schemeClr val="accent6">
                <a:lumMod val="60000"/>
                <a:lumOff val="40000"/>
                <a:alpha val="40000"/>
              </a:schemeClr>
            </a:outerShdw>
          </a:effectLs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a:t>PCA Selected Features</a:t>
            </a:r>
          </a:p>
        </c:rich>
      </c:tx>
      <c:overlay val="0"/>
      <c:spPr>
        <a:noFill/>
        <a:ln>
          <a:noFill/>
        </a:ln>
        <a:effectLst/>
      </c:spPr>
      <c:txPr>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manualLayout>
          <c:layoutTarget val="inner"/>
          <c:xMode val="edge"/>
          <c:yMode val="edge"/>
          <c:x val="0.2248581909319908"/>
          <c:y val="0.10373958658045347"/>
          <c:w val="0.51588392382776993"/>
          <c:h val="0.60896812516131171"/>
        </c:manualLayout>
      </c:layout>
      <c:barChart>
        <c:barDir val="col"/>
        <c:grouping val="clustered"/>
        <c:varyColors val="0"/>
        <c:ser>
          <c:idx val="0"/>
          <c:order val="0"/>
          <c:tx>
            <c:strRef>
              <c:f>Sheet1!$B$1</c:f>
              <c:strCache>
                <c:ptCount val="1"/>
                <c:pt idx="0">
                  <c:v>False Positives</c:v>
                </c:pt>
              </c:strCache>
            </c:strRef>
          </c:tx>
          <c:spPr>
            <a:solidFill>
              <a:schemeClr val="accent1">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Sheet1!$B$2:$B$5</c:f>
              <c:numCache>
                <c:formatCode>General</c:formatCode>
                <c:ptCount val="4"/>
                <c:pt idx="0">
                  <c:v>200</c:v>
                </c:pt>
                <c:pt idx="1">
                  <c:v>152</c:v>
                </c:pt>
                <c:pt idx="2">
                  <c:v>216</c:v>
                </c:pt>
                <c:pt idx="3">
                  <c:v>173</c:v>
                </c:pt>
              </c:numCache>
            </c:numRef>
          </c:val>
          <c:extLst>
            <c:ext xmlns:c16="http://schemas.microsoft.com/office/drawing/2014/chart" uri="{C3380CC4-5D6E-409C-BE32-E72D297353CC}">
              <c16:uniqueId val="{00000000-FDC3-EB47-B881-A4F97B7C1F5F}"/>
            </c:ext>
          </c:extLst>
        </c:ser>
        <c:ser>
          <c:idx val="1"/>
          <c:order val="1"/>
          <c:tx>
            <c:strRef>
              <c:f>Sheet1!$C$1</c:f>
              <c:strCache>
                <c:ptCount val="1"/>
                <c:pt idx="0">
                  <c:v>False Negatives</c:v>
                </c:pt>
              </c:strCache>
            </c:strRef>
          </c:tx>
          <c:spPr>
            <a:solidFill>
              <a:schemeClr val="accent5">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Sheet1!$C$2:$C$5</c:f>
              <c:numCache>
                <c:formatCode>General</c:formatCode>
                <c:ptCount val="4"/>
                <c:pt idx="0">
                  <c:v>5</c:v>
                </c:pt>
                <c:pt idx="1">
                  <c:v>38</c:v>
                </c:pt>
                <c:pt idx="2">
                  <c:v>0</c:v>
                </c:pt>
                <c:pt idx="3">
                  <c:v>9</c:v>
                </c:pt>
              </c:numCache>
            </c:numRef>
          </c:val>
          <c:extLst>
            <c:ext xmlns:c16="http://schemas.microsoft.com/office/drawing/2014/chart" uri="{C3380CC4-5D6E-409C-BE32-E72D297353CC}">
              <c16:uniqueId val="{00000001-FDC3-EB47-B881-A4F97B7C1F5F}"/>
            </c:ext>
          </c:extLst>
        </c:ser>
        <c:ser>
          <c:idx val="2"/>
          <c:order val="2"/>
          <c:tx>
            <c:strRef>
              <c:f>Sheet1!$D$1</c:f>
              <c:strCache>
                <c:ptCount val="1"/>
                <c:pt idx="0">
                  <c:v>Balanced Accuracy</c:v>
                </c:pt>
              </c:strCache>
            </c:strRef>
          </c:tx>
          <c:spPr>
            <a:solidFill>
              <a:schemeClr val="accent6">
                <a:lumMod val="60000"/>
                <a:lumOff val="40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Sheet1!$D$2:$D$5</c:f>
              <c:numCache>
                <c:formatCode>General</c:formatCode>
                <c:ptCount val="4"/>
                <c:pt idx="0">
                  <c:v>53.58</c:v>
                </c:pt>
                <c:pt idx="1">
                  <c:v>63.89</c:v>
                </c:pt>
                <c:pt idx="2">
                  <c:v>50</c:v>
                </c:pt>
                <c:pt idx="3">
                  <c:v>59.74</c:v>
                </c:pt>
              </c:numCache>
            </c:numRef>
          </c:val>
          <c:extLst>
            <c:ext xmlns:c16="http://schemas.microsoft.com/office/drawing/2014/chart" uri="{C3380CC4-5D6E-409C-BE32-E72D297353CC}">
              <c16:uniqueId val="{00000000-280F-C343-801D-F66C76E79A3F}"/>
            </c:ext>
          </c:extLst>
        </c:ser>
        <c:dLbls>
          <c:dLblPos val="outEnd"/>
          <c:showLegendKey val="0"/>
          <c:showVal val="1"/>
          <c:showCatName val="0"/>
          <c:showSerName val="0"/>
          <c:showPercent val="0"/>
          <c:showBubbleSize val="0"/>
        </c:dLbls>
        <c:gapWidth val="444"/>
        <c:overlap val="-90"/>
        <c:axId val="605291520"/>
        <c:axId val="577705072"/>
      </c:barChart>
      <c:catAx>
        <c:axId val="60529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60000" spcFirstLastPara="1" vertOverflow="ellipsis" wrap="square" anchor="ctr" anchorCtr="1"/>
          <a:lstStyle/>
          <a:p>
            <a:pPr>
              <a:defRPr sz="105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crossAx val="577705072"/>
        <c:crosses val="autoZero"/>
        <c:auto val="1"/>
        <c:lblAlgn val="ctr"/>
        <c:lblOffset val="100"/>
        <c:noMultiLvlLbl val="0"/>
      </c:catAx>
      <c:valAx>
        <c:axId val="577705072"/>
        <c:scaling>
          <c:orientation val="minMax"/>
        </c:scaling>
        <c:delete val="1"/>
        <c:axPos val="l"/>
        <c:numFmt formatCode="General" sourceLinked="1"/>
        <c:majorTickMark val="none"/>
        <c:minorTickMark val="none"/>
        <c:tickLblPos val="nextTo"/>
        <c:crossAx val="605291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dirty="0"/>
              <a:t>K-Best Selected Features</a:t>
            </a:r>
          </a:p>
        </c:rich>
      </c:tx>
      <c:layout>
        <c:manualLayout>
          <c:xMode val="edge"/>
          <c:yMode val="edge"/>
          <c:x val="0.3107398829912883"/>
          <c:y val="7.1141484728387975E-3"/>
        </c:manualLayout>
      </c:layout>
      <c:overlay val="0"/>
      <c:spPr>
        <a:noFill/>
        <a:ln>
          <a:noFill/>
        </a:ln>
        <a:effectLst/>
      </c:spPr>
      <c:txPr>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manualLayout>
          <c:layoutTarget val="inner"/>
          <c:xMode val="edge"/>
          <c:yMode val="edge"/>
          <c:x val="0.29429098785336089"/>
          <c:y val="9.8996830376106917E-2"/>
          <c:w val="0.51588392382776993"/>
          <c:h val="0.56628323086905574"/>
        </c:manualLayout>
      </c:layout>
      <c:barChart>
        <c:barDir val="col"/>
        <c:grouping val="clustered"/>
        <c:varyColors val="0"/>
        <c:ser>
          <c:idx val="0"/>
          <c:order val="0"/>
          <c:tx>
            <c:strRef>
              <c:f>Sheet1!$B$1</c:f>
              <c:strCache>
                <c:ptCount val="1"/>
                <c:pt idx="0">
                  <c:v>False Positives</c:v>
                </c:pt>
              </c:strCache>
            </c:strRef>
          </c:tx>
          <c:spPr>
            <a:solidFill>
              <a:schemeClr val="accent1">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Sheet1!$B$2:$B$5</c:f>
              <c:numCache>
                <c:formatCode>General</c:formatCode>
                <c:ptCount val="4"/>
                <c:pt idx="0">
                  <c:v>197</c:v>
                </c:pt>
                <c:pt idx="1">
                  <c:v>204</c:v>
                </c:pt>
                <c:pt idx="2">
                  <c:v>216</c:v>
                </c:pt>
                <c:pt idx="3">
                  <c:v>196</c:v>
                </c:pt>
              </c:numCache>
            </c:numRef>
          </c:val>
          <c:extLst>
            <c:ext xmlns:c16="http://schemas.microsoft.com/office/drawing/2014/chart" uri="{C3380CC4-5D6E-409C-BE32-E72D297353CC}">
              <c16:uniqueId val="{00000000-7ADF-6A41-8622-9B3346CE1D9E}"/>
            </c:ext>
          </c:extLst>
        </c:ser>
        <c:ser>
          <c:idx val="1"/>
          <c:order val="1"/>
          <c:tx>
            <c:strRef>
              <c:f>Sheet1!$C$1</c:f>
              <c:strCache>
                <c:ptCount val="1"/>
                <c:pt idx="0">
                  <c:v>False Negatives</c:v>
                </c:pt>
              </c:strCache>
            </c:strRef>
          </c:tx>
          <c:spPr>
            <a:solidFill>
              <a:schemeClr val="accent5">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Sheet1!$C$2:$C$5</c:f>
              <c:numCache>
                <c:formatCode>General</c:formatCode>
                <c:ptCount val="4"/>
                <c:pt idx="0">
                  <c:v>4</c:v>
                </c:pt>
                <c:pt idx="1">
                  <c:v>0</c:v>
                </c:pt>
                <c:pt idx="2">
                  <c:v>0</c:v>
                </c:pt>
                <c:pt idx="3">
                  <c:v>5</c:v>
                </c:pt>
              </c:numCache>
            </c:numRef>
          </c:val>
          <c:extLst>
            <c:ext xmlns:c16="http://schemas.microsoft.com/office/drawing/2014/chart" uri="{C3380CC4-5D6E-409C-BE32-E72D297353CC}">
              <c16:uniqueId val="{00000001-7ADF-6A41-8622-9B3346CE1D9E}"/>
            </c:ext>
          </c:extLst>
        </c:ser>
        <c:ser>
          <c:idx val="2"/>
          <c:order val="2"/>
          <c:tx>
            <c:strRef>
              <c:f>Sheet1!$D$1</c:f>
              <c:strCache>
                <c:ptCount val="1"/>
                <c:pt idx="0">
                  <c:v>Balanced Accuracy</c:v>
                </c:pt>
              </c:strCache>
            </c:strRef>
          </c:tx>
          <c:spPr>
            <a:solidFill>
              <a:schemeClr val="accent6">
                <a:lumMod val="60000"/>
                <a:lumOff val="40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Sheet1!$D$2:$D$5</c:f>
              <c:numCache>
                <c:formatCode>General</c:formatCode>
                <c:ptCount val="4"/>
                <c:pt idx="0">
                  <c:v>54.3</c:v>
                </c:pt>
                <c:pt idx="1">
                  <c:v>52.78</c:v>
                </c:pt>
                <c:pt idx="2">
                  <c:v>50</c:v>
                </c:pt>
                <c:pt idx="3">
                  <c:v>54.51</c:v>
                </c:pt>
              </c:numCache>
            </c:numRef>
          </c:val>
          <c:extLst>
            <c:ext xmlns:c16="http://schemas.microsoft.com/office/drawing/2014/chart" uri="{C3380CC4-5D6E-409C-BE32-E72D297353CC}">
              <c16:uniqueId val="{00000002-7ADF-6A41-8622-9B3346CE1D9E}"/>
            </c:ext>
          </c:extLst>
        </c:ser>
        <c:dLbls>
          <c:dLblPos val="outEnd"/>
          <c:showLegendKey val="0"/>
          <c:showVal val="1"/>
          <c:showCatName val="0"/>
          <c:showSerName val="0"/>
          <c:showPercent val="0"/>
          <c:showBubbleSize val="0"/>
        </c:dLbls>
        <c:gapWidth val="444"/>
        <c:overlap val="-90"/>
        <c:axId val="605291520"/>
        <c:axId val="577705072"/>
      </c:barChart>
      <c:catAx>
        <c:axId val="60529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60000" spcFirstLastPara="1" vertOverflow="ellipsis" wrap="square" anchor="ctr" anchorCtr="1"/>
          <a:lstStyle/>
          <a:p>
            <a:pPr>
              <a:defRPr sz="105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crossAx val="577705072"/>
        <c:crosses val="autoZero"/>
        <c:auto val="1"/>
        <c:lblAlgn val="ctr"/>
        <c:lblOffset val="100"/>
        <c:noMultiLvlLbl val="0"/>
      </c:catAx>
      <c:valAx>
        <c:axId val="577705072"/>
        <c:scaling>
          <c:orientation val="minMax"/>
        </c:scaling>
        <c:delete val="1"/>
        <c:axPos val="l"/>
        <c:numFmt formatCode="General" sourceLinked="1"/>
        <c:majorTickMark val="none"/>
        <c:minorTickMark val="none"/>
        <c:tickLblPos val="nextTo"/>
        <c:crossAx val="605291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cap="small"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17214-0B88-E44F-81BC-9EF2CF5D16BC}"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EC2C1-8F02-B24E-98E0-7828CB1E1940}" type="slidenum">
              <a:rPr lang="en-US" smtClean="0"/>
              <a:t>‹#›</a:t>
            </a:fld>
            <a:endParaRPr lang="en-US"/>
          </a:p>
        </p:txBody>
      </p:sp>
    </p:spTree>
    <p:extLst>
      <p:ext uri="{BB962C8B-B14F-4D97-AF65-F5344CB8AC3E}">
        <p14:creationId xmlns:p14="http://schemas.microsoft.com/office/powerpoint/2010/main" val="96311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9EC2C1-8F02-B24E-98E0-7828CB1E1940}" type="slidenum">
              <a:rPr lang="en-US" smtClean="0"/>
              <a:t>1</a:t>
            </a:fld>
            <a:endParaRPr lang="en-US"/>
          </a:p>
        </p:txBody>
      </p:sp>
    </p:spTree>
    <p:extLst>
      <p:ext uri="{BB962C8B-B14F-4D97-AF65-F5344CB8AC3E}">
        <p14:creationId xmlns:p14="http://schemas.microsoft.com/office/powerpoint/2010/main" val="286022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0182-FBF1-0545-9F81-068418021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327D42-D1E1-B246-8C65-7C76CA079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8F748F-0249-034B-B86A-396CC9924AB7}"/>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58B4B6C9-D352-C044-885F-263AC8A90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3B7E5-721E-C945-9F23-B416CFDA0C55}"/>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1681054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2360-5C9C-A144-8946-0D29B7A8E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C5927C-43CA-8943-86E9-808CCA3784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7EEEB-897D-124E-A33C-72951AD493BD}"/>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7A39D16E-7B91-374B-871A-B04B79E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450D8-91F6-7648-9BEC-7807C141E703}"/>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323455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B210B-45D1-F544-9478-EA34AEA40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A55-8C51-7549-9C9E-94D2848951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F182A-DBD0-5D4E-8A58-AE1A1B3190B6}"/>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AD395806-5702-C14F-8E83-A000D47DF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D2E7A-2E92-B74D-BB2A-2C192AAA761F}"/>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19756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5D0F-C44A-A94F-B14A-AD033C293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D02D33-7320-7144-893D-DFFC51BAE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F8F5D-40D3-F24E-AF05-517E40575C46}"/>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B0987E6F-9AB9-0F49-ADE8-17A8BB7DE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938F3-C889-CF41-90BD-B47C2251566A}"/>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59495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253A4-5A50-B74A-BBF7-A2D3E29EC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0347EF-D49E-4340-8E33-6F7F1481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057109-6B76-A748-84F3-E2F30F169781}"/>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7C6B82FC-ADE0-9347-B8F1-2266D86E5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1E33D-B935-3946-A9D8-0508AE410299}"/>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364184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1511-E939-AF4B-8701-2A4345A28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9D0C1-6A3A-0C42-BEAE-6DE737B68A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983A2F-5FCC-AC48-B9BC-298B03BCFE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4C13D-464E-DD43-9990-EF15E4FE8F23}"/>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6" name="Footer Placeholder 5">
            <a:extLst>
              <a:ext uri="{FF2B5EF4-FFF2-40B4-BE49-F238E27FC236}">
                <a16:creationId xmlns:a16="http://schemas.microsoft.com/office/drawing/2014/main" id="{76076513-4A1B-6744-9733-FC7C7AAA14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19102-B754-6D43-B0D2-BA485E4EFCD9}"/>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7677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6DE1-ECAA-4640-B150-041D952DA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3873A6-E98C-574A-B747-44086FBA8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BF74C8-C99E-BA4C-A039-EE05EA8337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6E861-A552-3F41-AAAE-8CC590B628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2700ED-C5B8-0C46-B731-28755AEEDE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D9C1EF-D96C-124F-AC2D-CB93A6FF6A3C}"/>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8" name="Footer Placeholder 7">
            <a:extLst>
              <a:ext uri="{FF2B5EF4-FFF2-40B4-BE49-F238E27FC236}">
                <a16:creationId xmlns:a16="http://schemas.microsoft.com/office/drawing/2014/main" id="{530CE477-2BE4-DA4D-8310-2A4DF9C495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A99896-F04B-5D4A-81BF-F52B1C951382}"/>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81634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EAD7-6D38-1A44-8668-EC40117ED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BB7BF3-DB5C-1C41-82E6-69AE638E179E}"/>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4" name="Footer Placeholder 3">
            <a:extLst>
              <a:ext uri="{FF2B5EF4-FFF2-40B4-BE49-F238E27FC236}">
                <a16:creationId xmlns:a16="http://schemas.microsoft.com/office/drawing/2014/main" id="{27A75489-50E2-BA41-B0CD-86D93E0AB3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06F63-6B69-1641-AF45-4E8768ABF588}"/>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53841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2E9C5-7865-4341-BC94-9241804671A2}"/>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3" name="Footer Placeholder 2">
            <a:extLst>
              <a:ext uri="{FF2B5EF4-FFF2-40B4-BE49-F238E27FC236}">
                <a16:creationId xmlns:a16="http://schemas.microsoft.com/office/drawing/2014/main" id="{0768A333-A83A-674B-80EC-07ACED5EDB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E380F-EC5E-2C4E-A880-7646D64D0A3A}"/>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8436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363C-F259-C643-BDF9-346EEB2D2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1B6FCB-45F3-AA49-97B3-EED8301C7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8B468-457F-1B47-9CFB-E5058D536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5E91B2-DDA4-E546-B20E-98B39FA5B558}"/>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6" name="Footer Placeholder 5">
            <a:extLst>
              <a:ext uri="{FF2B5EF4-FFF2-40B4-BE49-F238E27FC236}">
                <a16:creationId xmlns:a16="http://schemas.microsoft.com/office/drawing/2014/main" id="{721C311A-12CD-6E4E-BECD-D65441D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A8889-C52C-384F-97BC-3D17742D2925}"/>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79135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DFE5-D62C-CD4D-BD71-ED6861A28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D7CDF-AEED-B942-9109-83DA64665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25059D-E8A3-1A45-8977-35B3230CC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A4E7F4-3E3E-6843-A70E-DC7C85C0E88C}"/>
              </a:ext>
            </a:extLst>
          </p:cNvPr>
          <p:cNvSpPr>
            <a:spLocks noGrp="1"/>
          </p:cNvSpPr>
          <p:nvPr>
            <p:ph type="dt" sz="half" idx="10"/>
          </p:nvPr>
        </p:nvSpPr>
        <p:spPr/>
        <p:txBody>
          <a:bodyPr/>
          <a:lstStyle/>
          <a:p>
            <a:fld id="{8B207813-0FE9-6F49-8B23-2C93237753BB}" type="datetimeFigureOut">
              <a:rPr lang="en-US" smtClean="0"/>
              <a:t>11/28/18</a:t>
            </a:fld>
            <a:endParaRPr lang="en-US"/>
          </a:p>
        </p:txBody>
      </p:sp>
      <p:sp>
        <p:nvSpPr>
          <p:cNvPr id="6" name="Footer Placeholder 5">
            <a:extLst>
              <a:ext uri="{FF2B5EF4-FFF2-40B4-BE49-F238E27FC236}">
                <a16:creationId xmlns:a16="http://schemas.microsoft.com/office/drawing/2014/main" id="{028AB3AF-CD21-FD44-9104-C490F8EDF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341FA-F78F-AE49-9D95-DD5F71D91061}"/>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719308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A940D-2CB5-4044-AB75-FB8FD450A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4A14D7-D6F3-8246-BBB6-12890D55E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25EFD-9829-7544-9FC8-D1434ADC9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07813-0FE9-6F49-8B23-2C93237753BB}" type="datetimeFigureOut">
              <a:rPr lang="en-US" smtClean="0"/>
              <a:t>11/28/18</a:t>
            </a:fld>
            <a:endParaRPr lang="en-US"/>
          </a:p>
        </p:txBody>
      </p:sp>
      <p:sp>
        <p:nvSpPr>
          <p:cNvPr id="5" name="Footer Placeholder 4">
            <a:extLst>
              <a:ext uri="{FF2B5EF4-FFF2-40B4-BE49-F238E27FC236}">
                <a16:creationId xmlns:a16="http://schemas.microsoft.com/office/drawing/2014/main" id="{DF36D5FA-E2A3-1E47-800A-8F569437B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C7245-4070-D84D-B223-4E3542C93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564B8-17F1-3246-A1A0-9B9632D4E143}" type="slidenum">
              <a:rPr lang="en-US" smtClean="0"/>
              <a:t>‹#›</a:t>
            </a:fld>
            <a:endParaRPr lang="en-US"/>
          </a:p>
        </p:txBody>
      </p:sp>
    </p:spTree>
    <p:extLst>
      <p:ext uri="{BB962C8B-B14F-4D97-AF65-F5344CB8AC3E}">
        <p14:creationId xmlns:p14="http://schemas.microsoft.com/office/powerpoint/2010/main" val="429162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tart.umd.edu/Gtd" TargetMode="External"/><Relationship Id="rId5" Type="http://schemas.openxmlformats.org/officeDocument/2006/relationships/hyperlink" Target="http://www.start.umd.edu/gtd/" TargetMode="External"/><Relationship Id="rId4" Type="http://schemas.openxmlformats.org/officeDocument/2006/relationships/hyperlink" Target="http://www.start.umd.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1.tiff"/><Relationship Id="rId7"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15.tiff"/><Relationship Id="rId9" Type="http://schemas.openxmlformats.org/officeDocument/2006/relationships/image" Target="../media/image24.tiff"/></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7.tiff"/><Relationship Id="rId12" Type="http://schemas.openxmlformats.org/officeDocument/2006/relationships/image" Target="../media/image10.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9.tiff"/><Relationship Id="rId5" Type="http://schemas.openxmlformats.org/officeDocument/2006/relationships/image" Target="../media/image26.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20.wdp"/><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07/relationships/hdphoto" Target="../media/hdphoto19.wdp"/><Relationship Id="rId11" Type="http://schemas.microsoft.com/office/2007/relationships/hdphoto" Target="../media/hdphoto23.wdp"/><Relationship Id="rId5" Type="http://schemas.openxmlformats.org/officeDocument/2006/relationships/image" Target="../media/image11.png"/><Relationship Id="rId10" Type="http://schemas.microsoft.com/office/2007/relationships/hdphoto" Target="../media/hdphoto22.wdp"/><Relationship Id="rId4" Type="http://schemas.microsoft.com/office/2007/relationships/hdphoto" Target="../media/hdphoto18.wdp"/><Relationship Id="rId9" Type="http://schemas.microsoft.com/office/2007/relationships/hdphoto" Target="../media/hdphoto21.wdp"/></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tiff"/><Relationship Id="rId3" Type="http://schemas.microsoft.com/office/2007/relationships/hdphoto" Target="../media/hdphoto18.wdp"/><Relationship Id="rId7" Type="http://schemas.openxmlformats.org/officeDocument/2006/relationships/image" Target="../media/image5.png"/><Relationship Id="rId12" Type="http://schemas.openxmlformats.org/officeDocument/2006/relationships/image" Target="../media/image15.tiff"/><Relationship Id="rId2" Type="http://schemas.openxmlformats.org/officeDocument/2006/relationships/image" Target="../media/image6.png"/><Relationship Id="rId16" Type="http://schemas.openxmlformats.org/officeDocument/2006/relationships/image" Target="../media/image23.tiff"/><Relationship Id="rId1" Type="http://schemas.openxmlformats.org/officeDocument/2006/relationships/slideLayout" Target="../slideLayouts/slideLayout2.xml"/><Relationship Id="rId6" Type="http://schemas.microsoft.com/office/2007/relationships/hdphoto" Target="../media/hdphoto20.wdp"/><Relationship Id="rId11" Type="http://schemas.openxmlformats.org/officeDocument/2006/relationships/image" Target="../media/image34.tiff"/><Relationship Id="rId5" Type="http://schemas.microsoft.com/office/2007/relationships/hdphoto" Target="../media/hdphoto19.wdp"/><Relationship Id="rId15" Type="http://schemas.openxmlformats.org/officeDocument/2006/relationships/image" Target="../media/image22.tiff"/><Relationship Id="rId10" Type="http://schemas.microsoft.com/office/2007/relationships/hdphoto" Target="../media/hdphoto23.wdp"/><Relationship Id="rId4" Type="http://schemas.openxmlformats.org/officeDocument/2006/relationships/image" Target="../media/image11.png"/><Relationship Id="rId9" Type="http://schemas.microsoft.com/office/2007/relationships/hdphoto" Target="../media/hdphoto22.wdp"/><Relationship Id="rId14" Type="http://schemas.openxmlformats.org/officeDocument/2006/relationships/image" Target="../media/image8.tiff"/></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20.wdp"/><Relationship Id="rId3" Type="http://schemas.openxmlformats.org/officeDocument/2006/relationships/chart" Target="../charts/chart6.xml"/><Relationship Id="rId7" Type="http://schemas.openxmlformats.org/officeDocument/2006/relationships/image" Target="../media/image6.png"/><Relationship Id="rId12" Type="http://schemas.microsoft.com/office/2007/relationships/hdphoto" Target="../media/hdphoto19.wdp"/><Relationship Id="rId2" Type="http://schemas.openxmlformats.org/officeDocument/2006/relationships/chart" Target="../charts/chart5.xml"/><Relationship Id="rId16" Type="http://schemas.microsoft.com/office/2007/relationships/hdphoto" Target="../media/hdphoto23.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1.png"/><Relationship Id="rId5" Type="http://schemas.openxmlformats.org/officeDocument/2006/relationships/image" Target="../media/image5.png"/><Relationship Id="rId15" Type="http://schemas.microsoft.com/office/2007/relationships/hdphoto" Target="../media/hdphoto22.wdp"/><Relationship Id="rId10" Type="http://schemas.microsoft.com/office/2007/relationships/hdphoto" Target="../media/hdphoto18.wdp"/><Relationship Id="rId4" Type="http://schemas.openxmlformats.org/officeDocument/2006/relationships/chart" Target="../charts/chart7.xml"/><Relationship Id="rId9" Type="http://schemas.microsoft.com/office/2007/relationships/hdphoto" Target="../media/hdphoto5.wdp"/><Relationship Id="rId14" Type="http://schemas.microsoft.com/office/2007/relationships/hdphoto" Target="../media/hdphoto21.wdp"/></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7.tiff"/><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10.tiff"/><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8" Type="http://schemas.microsoft.com/office/2007/relationships/hdphoto" Target="../media/hdphoto16.wdp"/><Relationship Id="rId3" Type="http://schemas.microsoft.com/office/2007/relationships/hdphoto" Target="../media/hdphoto14.wdp"/><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5.png"/><Relationship Id="rId4" Type="http://schemas.microsoft.com/office/2007/relationships/hdphoto" Target="../media/hdphoto7.wdp"/><Relationship Id="rId9" Type="http://schemas.microsoft.com/office/2007/relationships/hdphoto" Target="../media/hdphoto1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5.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chinelearningmastery.com/feature-selection-machine-learning-python/" TargetMode="External"/><Relationship Id="rId7" Type="http://schemas.openxmlformats.org/officeDocument/2006/relationships/hyperlink" Target="http://jmlr.csail.mit.edu/papers/v12/pedregosa11a.html" TargetMode="External"/><Relationship Id="rId2" Type="http://schemas.openxmlformats.org/officeDocument/2006/relationships/hyperlink" Target="https://www.analyticsvidhya.com/blog/2017/06/a-comprehensive-guide-for-linear-ridge-and-lasso-regression/" TargetMode="External"/><Relationship Id="rId1" Type="http://schemas.openxmlformats.org/officeDocument/2006/relationships/slideLayout" Target="../slideLayouts/slideLayout2.xml"/><Relationship Id="rId6" Type="http://schemas.openxmlformats.org/officeDocument/2006/relationships/hyperlink" Target="https://github.com/Begecky/Thinkful_Materials/blob/master/Unit_3_Capstone/CyberTerrorism6.ipynb" TargetMode="External"/><Relationship Id="rId5" Type="http://schemas.openxmlformats.org/officeDocument/2006/relationships/hyperlink" Target="https://stackoverflow.com/questions/40993626/list-memory-usage-in-ipython-and-jupyter" TargetMode="External"/><Relationship Id="rId4" Type="http://schemas.openxmlformats.org/officeDocument/2006/relationships/hyperlink" Target="https://medium.com/@pushkarmandot/what-is-the-significance-of-c-value-in-support-vector-machine-28224e852c5a"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tiff"/><Relationship Id="rId3" Type="http://schemas.microsoft.com/office/2007/relationships/hdphoto" Target="../media/hdphoto4.wdp"/><Relationship Id="rId7" Type="http://schemas.openxmlformats.org/officeDocument/2006/relationships/hyperlink" Target="https://www.start.umd.edu/gtd/downloads/Codebook.pdf"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start.umd.edu/gtd/" TargetMode="External"/><Relationship Id="rId11" Type="http://schemas.openxmlformats.org/officeDocument/2006/relationships/image" Target="../media/image10.tiff"/><Relationship Id="rId5" Type="http://schemas.microsoft.com/office/2007/relationships/hdphoto" Target="../media/hdphoto3.wdp"/><Relationship Id="rId10" Type="http://schemas.openxmlformats.org/officeDocument/2006/relationships/image" Target="../media/image9.tiff"/><Relationship Id="rId4" Type="http://schemas.openxmlformats.org/officeDocument/2006/relationships/image" Target="../media/image5.png"/><Relationship Id="rId9"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start.umd.edu/gtd/downloads/Codebook.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6.wdp"/><Relationship Id="rId7" Type="http://schemas.openxmlformats.org/officeDocument/2006/relationships/image" Target="../media/image5.png"/><Relationship Id="rId12"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2.png"/><Relationship Id="rId5" Type="http://schemas.microsoft.com/office/2007/relationships/hdphoto" Target="../media/hdphoto7.wdp"/><Relationship Id="rId10" Type="http://schemas.microsoft.com/office/2007/relationships/hdphoto" Target="../media/hdphoto11.wdp"/><Relationship Id="rId4" Type="http://schemas.openxmlformats.org/officeDocument/2006/relationships/image" Target="../media/image11.png"/><Relationship Id="rId9" Type="http://schemas.microsoft.com/office/2007/relationships/hdphoto" Target="../media/hdphoto10.wdp"/></Relationships>
</file>

<file path=ppt/slides/_rels/slide7.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7.wdp"/><Relationship Id="rId5" Type="http://schemas.microsoft.com/office/2007/relationships/hdphoto" Target="../media/hdphoto14.wdp"/><Relationship Id="rId10" Type="http://schemas.microsoft.com/office/2007/relationships/hdphoto" Target="../media/hdphoto17.wdp"/><Relationship Id="rId4" Type="http://schemas.openxmlformats.org/officeDocument/2006/relationships/image" Target="../media/image11.png"/><Relationship Id="rId9" Type="http://schemas.microsoft.com/office/2007/relationships/hdphoto" Target="../media/hdphoto16.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7.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3EAAD-A2E4-2D4F-A283-08FCBE64B9B6}"/>
              </a:ext>
            </a:extLst>
          </p:cNvPr>
          <p:cNvPicPr>
            <a:picLocks noChangeAspect="1"/>
          </p:cNvPicPr>
          <p:nvPr/>
        </p:nvPicPr>
        <p:blipFill>
          <a:blip r:embed="rId3">
            <a:alphaModFix amt="20000"/>
            <a:extLst>
              <a:ext uri="{BEBA8EAE-BF5A-486C-A8C5-ECC9F3942E4B}">
                <a14:imgProps xmlns:a14="http://schemas.microsoft.com/office/drawing/2010/main">
                  <a14:imgLayer>
                    <a14:imgEffect>
                      <a14:sharpenSoften amount="99000"/>
                    </a14:imgEffect>
                  </a14:imgLayer>
                </a14:imgProps>
              </a:ext>
            </a:extLst>
          </a:blip>
          <a:stretch>
            <a:fillRect/>
          </a:stretch>
        </p:blipFill>
        <p:spPr>
          <a:xfrm>
            <a:off x="404082" y="0"/>
            <a:ext cx="11289097" cy="7407781"/>
          </a:xfrm>
          <a:prstGeom prst="rect">
            <a:avLst/>
          </a:prstGeom>
        </p:spPr>
      </p:pic>
      <p:sp>
        <p:nvSpPr>
          <p:cNvPr id="4" name="Title 1">
            <a:extLst>
              <a:ext uri="{FF2B5EF4-FFF2-40B4-BE49-F238E27FC236}">
                <a16:creationId xmlns:a16="http://schemas.microsoft.com/office/drawing/2014/main" id="{092D390F-A9D7-CA4C-9821-9DF22C6C72A8}"/>
              </a:ext>
            </a:extLst>
          </p:cNvPr>
          <p:cNvSpPr txBox="1">
            <a:spLocks/>
          </p:cNvSpPr>
          <p:nvPr/>
        </p:nvSpPr>
        <p:spPr>
          <a:xfrm>
            <a:off x="284204" y="621925"/>
            <a:ext cx="11528854" cy="1502681"/>
          </a:xfrm>
          <a:prstGeom prst="rect">
            <a:avLst/>
          </a:prstGeom>
          <a:ln>
            <a:noFill/>
          </a:ln>
          <a:effectLst>
            <a:outerShdw blurRad="50800" dist="38100" dir="8100000" sx="99000" sy="99000" algn="tr" rotWithShape="0">
              <a:schemeClr val="accent6">
                <a:lumMod val="60000"/>
                <a:lumOff val="40000"/>
                <a:alpha val="47000"/>
              </a:schemeClr>
            </a:outerShdw>
          </a:effectLst>
        </p:spPr>
        <p:txBody>
          <a:bodyPr vert="horz" wrap="square" lIns="91440" tIns="45720" rIns="91440" bIns="45720" rtlCol="0" anchor="ctr" anchorCtr="1">
            <a:normAutofit/>
            <a:scene3d>
              <a:camera prst="orthographicFront">
                <a:rot lat="0" lon="0" rev="0"/>
              </a:camera>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t>Predicting the success of cyber-related </a:t>
            </a:r>
            <a:b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br>
            <a: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t>Terrorist Attacks</a:t>
            </a:r>
          </a:p>
        </p:txBody>
      </p:sp>
      <p:sp>
        <p:nvSpPr>
          <p:cNvPr id="5" name="Subtitle 2">
            <a:extLst>
              <a:ext uri="{FF2B5EF4-FFF2-40B4-BE49-F238E27FC236}">
                <a16:creationId xmlns:a16="http://schemas.microsoft.com/office/drawing/2014/main" id="{05E3D4EF-62C4-5843-A94F-E086FCF36DB0}"/>
              </a:ext>
            </a:extLst>
          </p:cNvPr>
          <p:cNvSpPr txBox="1">
            <a:spLocks/>
          </p:cNvSpPr>
          <p:nvPr/>
        </p:nvSpPr>
        <p:spPr>
          <a:xfrm>
            <a:off x="729049" y="2780270"/>
            <a:ext cx="10941284" cy="1620750"/>
          </a:xfrm>
          <a:prstGeom prst="rect">
            <a:avLst/>
          </a:prstGeom>
          <a:effectLst>
            <a:outerShdw blurRad="50800" dist="38100" dir="8100000" sx="99000" sy="99000" algn="tr" rotWithShape="0">
              <a:schemeClr val="accent6">
                <a:lumMod val="60000"/>
                <a:lumOff val="40000"/>
                <a:alpha val="48000"/>
              </a:scheme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cap="small" dirty="0">
                <a:ln w="28575">
                  <a:noFill/>
                </a:ln>
                <a:solidFill>
                  <a:schemeClr val="accent1">
                    <a:lumMod val="50000"/>
                  </a:schemeClr>
                </a:solidFill>
                <a:effectLst>
                  <a:outerShdw blurRad="50800" dist="38100" dir="8100000" algn="tr" rotWithShape="0">
                    <a:schemeClr val="tx1">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Using the Global Terrorism Database provided by START at the University of Maryland:</a:t>
            </a:r>
          </a:p>
          <a:p>
            <a:pPr marL="0" indent="0" algn="ctr">
              <a:buNone/>
            </a:pPr>
            <a:r>
              <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4">
                  <a:extLst>
                    <a:ext uri="{A12FA001-AC4F-418D-AE19-62706E023703}">
                      <ahyp:hlinkClr xmlns:ahyp="http://schemas.microsoft.com/office/drawing/2018/hyperlinkcolor" val="tx"/>
                    </a:ext>
                  </a:extLst>
                </a:hlinkClick>
              </a:rPr>
              <a:t>http://www.start.umd.edu/</a:t>
            </a:r>
            <a:r>
              <a:rPr lang="en-US" cap="small" dirty="0" err="1">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5">
                  <a:extLst>
                    <a:ext uri="{A12FA001-AC4F-418D-AE19-62706E023703}">
                      <ahyp:hlinkClr xmlns:ahyp="http://schemas.microsoft.com/office/drawing/2018/hyperlinkcolor" val="tx"/>
                    </a:ext>
                  </a:extLst>
                </a:hlinkClick>
              </a:rPr>
              <a:t>gtd</a:t>
            </a:r>
            <a:r>
              <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5">
                  <a:extLst>
                    <a:ext uri="{A12FA001-AC4F-418D-AE19-62706E023703}">
                      <ahyp:hlinkClr xmlns:ahyp="http://schemas.microsoft.com/office/drawing/2018/hyperlinkcolor" val="tx"/>
                    </a:ext>
                  </a:extLst>
                </a:hlinkClick>
              </a:rPr>
              <a:t>/</a:t>
            </a:r>
            <a:endPar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6" name="TextBox 5">
            <a:extLst>
              <a:ext uri="{FF2B5EF4-FFF2-40B4-BE49-F238E27FC236}">
                <a16:creationId xmlns:a16="http://schemas.microsoft.com/office/drawing/2014/main" id="{F1A79393-FA4C-9A45-BD42-3725FD4F7C7F}"/>
              </a:ext>
            </a:extLst>
          </p:cNvPr>
          <p:cNvSpPr txBox="1"/>
          <p:nvPr/>
        </p:nvSpPr>
        <p:spPr>
          <a:xfrm>
            <a:off x="729049" y="5511462"/>
            <a:ext cx="10941284" cy="923330"/>
          </a:xfrm>
          <a:prstGeom prst="rect">
            <a:avLst/>
          </a:prstGeom>
          <a:noFill/>
          <a:ln>
            <a:noFill/>
          </a:ln>
        </p:spPr>
        <p:txBody>
          <a:bodyPr wrap="square" rtlCol="0">
            <a:spAutoFit/>
          </a:bodyPr>
          <a:lstStyle/>
          <a:p>
            <a:r>
              <a:rPr lang="en-US" cap="small" dirty="0">
                <a:ln w="3175">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rPr>
              <a:t>Citation: </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4">
                  <a:extLst>
                    <a:ext uri="{A12FA001-AC4F-418D-AE19-62706E023703}">
                      <ahyp:hlinkClr xmlns:ahyp="http://schemas.microsoft.com/office/drawing/2018/hyperlinkcolor" val="tx"/>
                    </a:ext>
                  </a:extLst>
                </a:hlinkClick>
              </a:rPr>
              <a:t>National Consortium For The Study Of Terrorism And Responses To Terrorism (Start). </a:t>
            </a:r>
            <a:r>
              <a:rPr lang="en-US" cap="small" dirty="0">
                <a:ln w="3175">
                  <a:solidFill>
                    <a:schemeClr val="tx1">
                      <a:alpha val="30000"/>
                    </a:schemeClr>
                  </a:solidFill>
                </a:ln>
                <a:solidFill>
                  <a:schemeClr val="accent1">
                    <a:lumMod val="75000"/>
                  </a:schemeClr>
                </a:solidFill>
                <a:latin typeface="News Gothic MT" panose="020B0503020103020203" pitchFamily="34" charset="0"/>
                <a:ea typeface="Microsoft YaHei Light" panose="020B0502040204020203" pitchFamily="34" charset="-122"/>
                <a:cs typeface="Latha" panose="020B0604020202020204" pitchFamily="34" charset="0"/>
              </a:rPr>
              <a:t>(2018). Global Terrorism Database [Data File]. Retrieved From </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Https://</a:t>
            </a:r>
            <a:r>
              <a:rPr lang="en-US" cap="small" dirty="0" err="1">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Www.Start.Umd.Edu</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a:t>
            </a:r>
            <a:r>
              <a:rPr lang="en-US" cap="small" dirty="0" err="1">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Gtd</a:t>
            </a:r>
            <a:endPar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endParaRPr>
          </a:p>
          <a:p>
            <a:endParaRPr lang="en-US" cap="small" dirty="0">
              <a:latin typeface="News Gothic MT" panose="020B0503020103020203" pitchFamily="34" charset="0"/>
              <a:ea typeface="Microsoft YaHei Light" panose="020B0502040204020203" pitchFamily="34" charset="-122"/>
              <a:cs typeface="Latha" panose="020B0604020202020204" pitchFamily="34" charset="0"/>
            </a:endParaRPr>
          </a:p>
        </p:txBody>
      </p:sp>
    </p:spTree>
    <p:extLst>
      <p:ext uri="{BB962C8B-B14F-4D97-AF65-F5344CB8AC3E}">
        <p14:creationId xmlns:p14="http://schemas.microsoft.com/office/powerpoint/2010/main" val="78562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3CC3B27E-935F-FF46-9752-A353D32D6088}"/>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A85F55-7DA2-4044-AF9B-403DC748E327}"/>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TextBox 3">
            <a:extLst>
              <a:ext uri="{FF2B5EF4-FFF2-40B4-BE49-F238E27FC236}">
                <a16:creationId xmlns:a16="http://schemas.microsoft.com/office/drawing/2014/main" id="{44E25CBA-6958-1646-93ED-C7C194085ECE}"/>
              </a:ext>
            </a:extLst>
          </p:cNvPr>
          <p:cNvSpPr txBox="1"/>
          <p:nvPr/>
        </p:nvSpPr>
        <p:spPr>
          <a:xfrm>
            <a:off x="10099343" y="167867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6" name="Freeform 15">
            <a:extLst>
              <a:ext uri="{FF2B5EF4-FFF2-40B4-BE49-F238E27FC236}">
                <a16:creationId xmlns:a16="http://schemas.microsoft.com/office/drawing/2014/main" id="{D1672AB0-8D07-414C-87FC-1716058EED96}"/>
              </a:ext>
            </a:extLst>
          </p:cNvPr>
          <p:cNvSpPr/>
          <p:nvPr/>
        </p:nvSpPr>
        <p:spPr>
          <a:xfrm>
            <a:off x="5304577" y="4069895"/>
            <a:ext cx="2564805" cy="79305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7" name="Freeform 16">
            <a:extLst>
              <a:ext uri="{FF2B5EF4-FFF2-40B4-BE49-F238E27FC236}">
                <a16:creationId xmlns:a16="http://schemas.microsoft.com/office/drawing/2014/main" id="{C30F6DF0-ACC6-EC44-A11D-B1CC82A639B7}"/>
              </a:ext>
            </a:extLst>
          </p:cNvPr>
          <p:cNvSpPr/>
          <p:nvPr/>
        </p:nvSpPr>
        <p:spPr>
          <a:xfrm>
            <a:off x="5705889" y="2509890"/>
            <a:ext cx="2502846" cy="90018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TextBox 4">
            <a:extLst>
              <a:ext uri="{FF2B5EF4-FFF2-40B4-BE49-F238E27FC236}">
                <a16:creationId xmlns:a16="http://schemas.microsoft.com/office/drawing/2014/main" id="{70563F64-09F5-3A42-9EA9-04630E455A93}"/>
              </a:ext>
            </a:extLst>
          </p:cNvPr>
          <p:cNvSpPr txBox="1"/>
          <p:nvPr/>
        </p:nvSpPr>
        <p:spPr>
          <a:xfrm>
            <a:off x="5001491" y="2133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8" name="Freeform 17">
            <a:extLst>
              <a:ext uri="{FF2B5EF4-FFF2-40B4-BE49-F238E27FC236}">
                <a16:creationId xmlns:a16="http://schemas.microsoft.com/office/drawing/2014/main" id="{EF5ED2C6-D7CC-1F45-949C-0BDB35EF6A39}"/>
              </a:ext>
            </a:extLst>
          </p:cNvPr>
          <p:cNvSpPr/>
          <p:nvPr/>
        </p:nvSpPr>
        <p:spPr>
          <a:xfrm>
            <a:off x="302585" y="1406749"/>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Replacing Null </a:t>
            </a:r>
          </a:p>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Values:</a:t>
            </a:r>
          </a:p>
        </p:txBody>
      </p:sp>
      <p:sp>
        <p:nvSpPr>
          <p:cNvPr id="26" name="Freeform 25">
            <a:extLst>
              <a:ext uri="{FF2B5EF4-FFF2-40B4-BE49-F238E27FC236}">
                <a16:creationId xmlns:a16="http://schemas.microsoft.com/office/drawing/2014/main" id="{CB9757B4-73C3-284B-AC5E-D20A73BC3F4E}"/>
              </a:ext>
            </a:extLst>
          </p:cNvPr>
          <p:cNvSpPr/>
          <p:nvPr/>
        </p:nvSpPr>
        <p:spPr>
          <a:xfrm>
            <a:off x="822245" y="3647392"/>
            <a:ext cx="2502846" cy="74644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8" name="Group 7">
            <a:extLst>
              <a:ext uri="{FF2B5EF4-FFF2-40B4-BE49-F238E27FC236}">
                <a16:creationId xmlns:a16="http://schemas.microsoft.com/office/drawing/2014/main" id="{77298D62-96A4-384A-8848-699479EB0BD1}"/>
              </a:ext>
            </a:extLst>
          </p:cNvPr>
          <p:cNvGrpSpPr/>
          <p:nvPr/>
        </p:nvGrpSpPr>
        <p:grpSpPr>
          <a:xfrm>
            <a:off x="500492" y="2271112"/>
            <a:ext cx="2735044" cy="4393106"/>
            <a:chOff x="590047" y="2320260"/>
            <a:chExt cx="2735044" cy="4393106"/>
          </a:xfrm>
        </p:grpSpPr>
        <p:sp>
          <p:nvSpPr>
            <p:cNvPr id="15" name="Freeform 14">
              <a:extLst>
                <a:ext uri="{FF2B5EF4-FFF2-40B4-BE49-F238E27FC236}">
                  <a16:creationId xmlns:a16="http://schemas.microsoft.com/office/drawing/2014/main" id="{DED7D5FE-5738-064E-A9AF-345B55EE7A1F}"/>
                </a:ext>
              </a:extLst>
            </p:cNvPr>
            <p:cNvSpPr/>
            <p:nvPr/>
          </p:nvSpPr>
          <p:spPr>
            <a:xfrm>
              <a:off x="822245" y="2320260"/>
              <a:ext cx="2502846" cy="74644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big problem </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after using our Regex Filter.</a:t>
              </a:r>
            </a:p>
          </p:txBody>
        </p:sp>
        <p:sp>
          <p:nvSpPr>
            <p:cNvPr id="19" name="Cube 18">
              <a:extLst>
                <a:ext uri="{FF2B5EF4-FFF2-40B4-BE49-F238E27FC236}">
                  <a16:creationId xmlns:a16="http://schemas.microsoft.com/office/drawing/2014/main" id="{B5E6DA35-08A0-ED42-9AF2-5C42161FEE8E}"/>
                </a:ext>
              </a:extLst>
            </p:cNvPr>
            <p:cNvSpPr/>
            <p:nvPr/>
          </p:nvSpPr>
          <p:spPr>
            <a:xfrm>
              <a:off x="605172" y="256009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Cube 20">
              <a:extLst>
                <a:ext uri="{FF2B5EF4-FFF2-40B4-BE49-F238E27FC236}">
                  <a16:creationId xmlns:a16="http://schemas.microsoft.com/office/drawing/2014/main" id="{3A49277F-3178-FD4F-95AA-CAA1A136CAF9}"/>
                </a:ext>
              </a:extLst>
            </p:cNvPr>
            <p:cNvSpPr/>
            <p:nvPr/>
          </p:nvSpPr>
          <p:spPr>
            <a:xfrm>
              <a:off x="594525" y="3227798"/>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Cube 22">
              <a:extLst>
                <a:ext uri="{FF2B5EF4-FFF2-40B4-BE49-F238E27FC236}">
                  <a16:creationId xmlns:a16="http://schemas.microsoft.com/office/drawing/2014/main" id="{9955575F-0009-8848-AECA-C3715CA22496}"/>
                </a:ext>
              </a:extLst>
            </p:cNvPr>
            <p:cNvSpPr/>
            <p:nvPr/>
          </p:nvSpPr>
          <p:spPr>
            <a:xfrm>
              <a:off x="590047" y="5310986"/>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9F1734AA-50B6-4541-9981-59B94257BBAD}"/>
                </a:ext>
              </a:extLst>
            </p:cNvPr>
            <p:cNvSpPr/>
            <p:nvPr/>
          </p:nvSpPr>
          <p:spPr>
            <a:xfrm>
              <a:off x="822245" y="2951193"/>
              <a:ext cx="2502846" cy="219281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Primarily focused on replacing values in text columns with ‘Unknown’:</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maintains the rest      of the row’s information in the dataset without providing misleading information (such as an n/a or ‘0’ value) for this specific column</a:t>
              </a:r>
            </a:p>
          </p:txBody>
        </p:sp>
        <p:sp>
          <p:nvSpPr>
            <p:cNvPr id="27" name="Rectangle 26">
              <a:extLst>
                <a:ext uri="{FF2B5EF4-FFF2-40B4-BE49-F238E27FC236}">
                  <a16:creationId xmlns:a16="http://schemas.microsoft.com/office/drawing/2014/main" id="{15485C5B-4221-034F-B6D4-6BD1E0EB8B9F}"/>
                </a:ext>
              </a:extLst>
            </p:cNvPr>
            <p:cNvSpPr/>
            <p:nvPr/>
          </p:nvSpPr>
          <p:spPr>
            <a:xfrm>
              <a:off x="822245" y="5188333"/>
              <a:ext cx="2502846" cy="1525033"/>
            </a:xfrm>
            <a:prstGeom prst="rect">
              <a:avLst/>
            </a:prstGeom>
          </p:spPr>
          <p:txBody>
            <a:bodyPr wrap="square">
              <a:spAutoFit/>
            </a:bodyPr>
            <a:lstStyle/>
            <a:p>
              <a:pPr lvl="0" defTabSz="622300">
                <a:lnSpc>
                  <a:spcPct val="90000"/>
                </a:lnSpc>
                <a:spcBef>
                  <a:spcPct val="0"/>
                </a:spcBef>
                <a:spcAft>
                  <a:spcPct val="35000"/>
                </a:spcAft>
              </a:pPr>
              <a:r>
                <a:rPr lang="en-US" sz="14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Only numeric column was </a:t>
              </a:r>
              <a:r>
                <a:rPr lang="en-US" sz="1400" i="1" dirty="0" err="1">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group_attrib_certainty</a:t>
              </a:r>
              <a:r>
                <a:rPr lang="en-US" sz="1400" i="1"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This was a very low number. Dropping these values before modeling will still maintain data integrity.</a:t>
              </a:r>
            </a:p>
          </p:txBody>
        </p:sp>
      </p:grpSp>
      <p:sp>
        <p:nvSpPr>
          <p:cNvPr id="29" name="Freeform 28">
            <a:extLst>
              <a:ext uri="{FF2B5EF4-FFF2-40B4-BE49-F238E27FC236}">
                <a16:creationId xmlns:a16="http://schemas.microsoft.com/office/drawing/2014/main" id="{1A9C3058-8055-D34E-89E6-5B352309C989}"/>
              </a:ext>
            </a:extLst>
          </p:cNvPr>
          <p:cNvSpPr/>
          <p:nvPr/>
        </p:nvSpPr>
        <p:spPr>
          <a:xfrm>
            <a:off x="8762573" y="1410217"/>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Selecting Primary Features:</a:t>
            </a:r>
          </a:p>
        </p:txBody>
      </p:sp>
      <p:grpSp>
        <p:nvGrpSpPr>
          <p:cNvPr id="9" name="Group 8">
            <a:extLst>
              <a:ext uri="{FF2B5EF4-FFF2-40B4-BE49-F238E27FC236}">
                <a16:creationId xmlns:a16="http://schemas.microsoft.com/office/drawing/2014/main" id="{9D0BFD3F-6663-C046-8A1E-687549CB5BF7}"/>
              </a:ext>
            </a:extLst>
          </p:cNvPr>
          <p:cNvGrpSpPr/>
          <p:nvPr/>
        </p:nvGrpSpPr>
        <p:grpSpPr>
          <a:xfrm>
            <a:off x="8984949" y="2271112"/>
            <a:ext cx="2961984" cy="2520368"/>
            <a:chOff x="8989331" y="1977818"/>
            <a:chExt cx="2804523" cy="2386384"/>
          </a:xfrm>
        </p:grpSpPr>
        <p:sp>
          <p:nvSpPr>
            <p:cNvPr id="31" name="Freeform 30">
              <a:extLst>
                <a:ext uri="{FF2B5EF4-FFF2-40B4-BE49-F238E27FC236}">
                  <a16:creationId xmlns:a16="http://schemas.microsoft.com/office/drawing/2014/main" id="{F08AA4BF-A885-2A40-AC26-DC6D1EBA7890}"/>
                </a:ext>
              </a:extLst>
            </p:cNvPr>
            <p:cNvSpPr/>
            <p:nvPr/>
          </p:nvSpPr>
          <p:spPr>
            <a:xfrm>
              <a:off x="9255034" y="1977818"/>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Focus on understandable and actionable features.</a:t>
              </a:r>
            </a:p>
          </p:txBody>
        </p:sp>
        <p:sp>
          <p:nvSpPr>
            <p:cNvPr id="33" name="Freeform 32">
              <a:extLst>
                <a:ext uri="{FF2B5EF4-FFF2-40B4-BE49-F238E27FC236}">
                  <a16:creationId xmlns:a16="http://schemas.microsoft.com/office/drawing/2014/main" id="{4F6F4E9E-D96C-864A-8851-87A099FE8AE6}"/>
                </a:ext>
              </a:extLst>
            </p:cNvPr>
            <p:cNvSpPr/>
            <p:nvPr/>
          </p:nvSpPr>
          <p:spPr>
            <a:xfrm>
              <a:off x="9255034" y="2750757"/>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translatable across potential audiences.</a:t>
              </a:r>
            </a:p>
          </p:txBody>
        </p:sp>
        <p:sp>
          <p:nvSpPr>
            <p:cNvPr id="35" name="Freeform 34">
              <a:extLst>
                <a:ext uri="{FF2B5EF4-FFF2-40B4-BE49-F238E27FC236}">
                  <a16:creationId xmlns:a16="http://schemas.microsoft.com/office/drawing/2014/main" id="{61D4B50C-8A17-FB47-BF26-1C7FCF95EEBD}"/>
                </a:ext>
              </a:extLst>
            </p:cNvPr>
            <p:cNvSpPr/>
            <p:nvPr/>
          </p:nvSpPr>
          <p:spPr>
            <a:xfrm>
              <a:off x="9255034" y="3523696"/>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Numerically significant (i.e. no human-assigned numeric categorizations).</a:t>
              </a:r>
            </a:p>
          </p:txBody>
        </p:sp>
        <p:sp>
          <p:nvSpPr>
            <p:cNvPr id="36" name="Cube 35">
              <a:extLst>
                <a:ext uri="{FF2B5EF4-FFF2-40B4-BE49-F238E27FC236}">
                  <a16:creationId xmlns:a16="http://schemas.microsoft.com/office/drawing/2014/main" id="{FE852C20-826E-994F-B078-DB3DE6F82356}"/>
                </a:ext>
              </a:extLst>
            </p:cNvPr>
            <p:cNvSpPr/>
            <p:nvPr/>
          </p:nvSpPr>
          <p:spPr>
            <a:xfrm>
              <a:off x="9004124" y="306554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Cube 36">
              <a:extLst>
                <a:ext uri="{FF2B5EF4-FFF2-40B4-BE49-F238E27FC236}">
                  <a16:creationId xmlns:a16="http://schemas.microsoft.com/office/drawing/2014/main" id="{B1FEE49F-6A61-B149-9E95-F9685B606B43}"/>
                </a:ext>
              </a:extLst>
            </p:cNvPr>
            <p:cNvSpPr/>
            <p:nvPr/>
          </p:nvSpPr>
          <p:spPr>
            <a:xfrm>
              <a:off x="8989331" y="3834922"/>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Cube 37">
              <a:extLst>
                <a:ext uri="{FF2B5EF4-FFF2-40B4-BE49-F238E27FC236}">
                  <a16:creationId xmlns:a16="http://schemas.microsoft.com/office/drawing/2014/main" id="{73A3147D-39C0-E941-8831-9A406CF60B61}"/>
                </a:ext>
              </a:extLst>
            </p:cNvPr>
            <p:cNvSpPr/>
            <p:nvPr/>
          </p:nvSpPr>
          <p:spPr>
            <a:xfrm>
              <a:off x="9009860" y="2305060"/>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4" name="Picture 43">
            <a:extLst>
              <a:ext uri="{FF2B5EF4-FFF2-40B4-BE49-F238E27FC236}">
                <a16:creationId xmlns:a16="http://schemas.microsoft.com/office/drawing/2014/main" id="{F6CAB097-7594-4D46-8540-E82B7866E5F2}"/>
              </a:ext>
            </a:extLst>
          </p:cNvPr>
          <p:cNvPicPr>
            <a:picLocks noChangeAspect="1"/>
          </p:cNvPicPr>
          <p:nvPr/>
        </p:nvPicPr>
        <p:blipFill>
          <a:blip r:embed="rId2"/>
          <a:stretch>
            <a:fillRect/>
          </a:stretch>
        </p:blipFill>
        <p:spPr>
          <a:xfrm>
            <a:off x="4957464" y="1252035"/>
            <a:ext cx="2486660" cy="1620831"/>
          </a:xfrm>
          <a:prstGeom prst="rect">
            <a:avLst/>
          </a:prstGeom>
        </p:spPr>
      </p:pic>
      <p:sp>
        <p:nvSpPr>
          <p:cNvPr id="45" name="Rectangle 44">
            <a:extLst>
              <a:ext uri="{FF2B5EF4-FFF2-40B4-BE49-F238E27FC236}">
                <a16:creationId xmlns:a16="http://schemas.microsoft.com/office/drawing/2014/main" id="{C740CD82-EAA6-D242-B8D4-8611CEDB4E76}"/>
              </a:ext>
            </a:extLst>
          </p:cNvPr>
          <p:cNvSpPr/>
          <p:nvPr/>
        </p:nvSpPr>
        <p:spPr>
          <a:xfrm>
            <a:off x="4518694" y="3099400"/>
            <a:ext cx="3387353"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Fill object columns with ‘Unknown.’ </a:t>
            </a:r>
          </a:p>
        </p:txBody>
      </p:sp>
      <p:sp>
        <p:nvSpPr>
          <p:cNvPr id="46" name="Rectangle 45">
            <a:extLst>
              <a:ext uri="{FF2B5EF4-FFF2-40B4-BE49-F238E27FC236}">
                <a16:creationId xmlns:a16="http://schemas.microsoft.com/office/drawing/2014/main" id="{13987B66-2719-C94D-AE8D-8AD738880578}"/>
              </a:ext>
            </a:extLst>
          </p:cNvPr>
          <p:cNvSpPr/>
          <p:nvPr/>
        </p:nvSpPr>
        <p:spPr>
          <a:xfrm>
            <a:off x="4507118" y="3658686"/>
            <a:ext cx="3607525"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Drop numeric nulls just before modeling.</a:t>
            </a:r>
          </a:p>
        </p:txBody>
      </p:sp>
      <p:sp>
        <p:nvSpPr>
          <p:cNvPr id="47" name="Rectangle 46">
            <a:extLst>
              <a:ext uri="{FF2B5EF4-FFF2-40B4-BE49-F238E27FC236}">
                <a16:creationId xmlns:a16="http://schemas.microsoft.com/office/drawing/2014/main" id="{27517805-34FE-0D4F-BECA-E040158386D1}"/>
              </a:ext>
            </a:extLst>
          </p:cNvPr>
          <p:cNvSpPr/>
          <p:nvPr/>
        </p:nvSpPr>
        <p:spPr>
          <a:xfrm>
            <a:off x="4507118" y="870145"/>
            <a:ext cx="4972050"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Select comprehensible text features:</a:t>
            </a:r>
          </a:p>
        </p:txBody>
      </p:sp>
      <p:pic>
        <p:nvPicPr>
          <p:cNvPr id="48" name="Picture 47">
            <a:extLst>
              <a:ext uri="{FF2B5EF4-FFF2-40B4-BE49-F238E27FC236}">
                <a16:creationId xmlns:a16="http://schemas.microsoft.com/office/drawing/2014/main" id="{CE3809DB-70A8-1F43-9B39-7A47FC967323}"/>
              </a:ext>
            </a:extLst>
          </p:cNvPr>
          <p:cNvPicPr>
            <a:picLocks noChangeAspect="1"/>
          </p:cNvPicPr>
          <p:nvPr/>
        </p:nvPicPr>
        <p:blipFill>
          <a:blip r:embed="rId3"/>
          <a:stretch>
            <a:fillRect/>
          </a:stretch>
        </p:blipFill>
        <p:spPr>
          <a:xfrm>
            <a:off x="4966562" y="4069895"/>
            <a:ext cx="2688635" cy="859150"/>
          </a:xfrm>
          <a:prstGeom prst="rect">
            <a:avLst/>
          </a:prstGeom>
        </p:spPr>
      </p:pic>
      <p:sp>
        <p:nvSpPr>
          <p:cNvPr id="10" name="TextBox 9">
            <a:extLst>
              <a:ext uri="{FF2B5EF4-FFF2-40B4-BE49-F238E27FC236}">
                <a16:creationId xmlns:a16="http://schemas.microsoft.com/office/drawing/2014/main" id="{A3BA69F6-AB0B-A84D-B0E1-4A2075D3B85C}"/>
              </a:ext>
            </a:extLst>
          </p:cNvPr>
          <p:cNvSpPr txBox="1"/>
          <p:nvPr/>
        </p:nvSpPr>
        <p:spPr>
          <a:xfrm>
            <a:off x="7920318" y="3657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50" name="Picture 49">
            <a:extLst>
              <a:ext uri="{FF2B5EF4-FFF2-40B4-BE49-F238E27FC236}">
                <a16:creationId xmlns:a16="http://schemas.microsoft.com/office/drawing/2014/main" id="{6511B570-87EA-8A4D-B92B-370710B4D96D}"/>
              </a:ext>
            </a:extLst>
          </p:cNvPr>
          <p:cNvPicPr>
            <a:picLocks noChangeAspect="1"/>
          </p:cNvPicPr>
          <p:nvPr/>
        </p:nvPicPr>
        <p:blipFill>
          <a:blip r:embed="rId4">
            <a:duotone>
              <a:schemeClr val="accent1">
                <a:shade val="45000"/>
                <a:satMod val="135000"/>
              </a:schemeClr>
              <a:prstClr val="white"/>
            </a:duotone>
          </a:blip>
          <a:stretch>
            <a:fillRect/>
          </a:stretch>
        </p:blipFill>
        <p:spPr>
          <a:xfrm>
            <a:off x="4132516" y="3081264"/>
            <a:ext cx="374602" cy="336556"/>
          </a:xfrm>
          <a:prstGeom prst="rect">
            <a:avLst/>
          </a:prstGeom>
          <a:effectLst/>
        </p:spPr>
      </p:pic>
      <p:pic>
        <p:nvPicPr>
          <p:cNvPr id="53" name="Picture 52">
            <a:extLst>
              <a:ext uri="{FF2B5EF4-FFF2-40B4-BE49-F238E27FC236}">
                <a16:creationId xmlns:a16="http://schemas.microsoft.com/office/drawing/2014/main" id="{CBAA721E-012B-F347-94C0-60ECC2C48B23}"/>
              </a:ext>
            </a:extLst>
          </p:cNvPr>
          <p:cNvPicPr>
            <a:picLocks noChangeAspect="1"/>
          </p:cNvPicPr>
          <p:nvPr/>
        </p:nvPicPr>
        <p:blipFill rotWithShape="1">
          <a:blip r:embed="rId5">
            <a:duotone>
              <a:schemeClr val="accent1">
                <a:shade val="45000"/>
                <a:satMod val="135000"/>
              </a:schemeClr>
              <a:prstClr val="white"/>
            </a:duotone>
          </a:blip>
          <a:srcRect t="1" r="1536" b="792"/>
          <a:stretch/>
        </p:blipFill>
        <p:spPr>
          <a:xfrm>
            <a:off x="4108904" y="1375599"/>
            <a:ext cx="404242" cy="1205486"/>
          </a:xfrm>
          <a:prstGeom prst="rect">
            <a:avLst/>
          </a:prstGeom>
        </p:spPr>
      </p:pic>
      <p:pic>
        <p:nvPicPr>
          <p:cNvPr id="54" name="Picture 53">
            <a:extLst>
              <a:ext uri="{FF2B5EF4-FFF2-40B4-BE49-F238E27FC236}">
                <a16:creationId xmlns:a16="http://schemas.microsoft.com/office/drawing/2014/main" id="{46A714B6-E936-744A-BC73-720FA9FCCF93}"/>
              </a:ext>
            </a:extLst>
          </p:cNvPr>
          <p:cNvPicPr>
            <a:picLocks noChangeAspect="1"/>
          </p:cNvPicPr>
          <p:nvPr/>
        </p:nvPicPr>
        <p:blipFill>
          <a:blip r:embed="rId6">
            <a:duotone>
              <a:schemeClr val="accent1">
                <a:shade val="45000"/>
                <a:satMod val="135000"/>
              </a:schemeClr>
              <a:prstClr val="white"/>
            </a:duotone>
          </a:blip>
          <a:stretch>
            <a:fillRect/>
          </a:stretch>
        </p:blipFill>
        <p:spPr>
          <a:xfrm rot="20514366">
            <a:off x="4098922" y="4121646"/>
            <a:ext cx="457202" cy="874244"/>
          </a:xfrm>
          <a:prstGeom prst="rect">
            <a:avLst/>
          </a:prstGeom>
        </p:spPr>
      </p:pic>
      <p:sp>
        <p:nvSpPr>
          <p:cNvPr id="12" name="TextBox 11">
            <a:extLst>
              <a:ext uri="{FF2B5EF4-FFF2-40B4-BE49-F238E27FC236}">
                <a16:creationId xmlns:a16="http://schemas.microsoft.com/office/drawing/2014/main" id="{7EF042E2-4370-E24B-B6A4-68E77C2EF9CA}"/>
              </a:ext>
            </a:extLst>
          </p:cNvPr>
          <p:cNvSpPr txBox="1"/>
          <p:nvPr/>
        </p:nvSpPr>
        <p:spPr>
          <a:xfrm>
            <a:off x="10165976" y="29718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55" name="Picture 54">
            <a:extLst>
              <a:ext uri="{FF2B5EF4-FFF2-40B4-BE49-F238E27FC236}">
                <a16:creationId xmlns:a16="http://schemas.microsoft.com/office/drawing/2014/main" id="{52617423-0BF5-3441-9AC4-9143B64BE231}"/>
              </a:ext>
            </a:extLst>
          </p:cNvPr>
          <p:cNvPicPr>
            <a:picLocks noChangeAspect="1"/>
          </p:cNvPicPr>
          <p:nvPr/>
        </p:nvPicPr>
        <p:blipFill>
          <a:blip r:embed="rId7">
            <a:duotone>
              <a:schemeClr val="accent1">
                <a:shade val="45000"/>
                <a:satMod val="135000"/>
              </a:schemeClr>
              <a:prstClr val="white"/>
            </a:duotone>
          </a:blip>
          <a:stretch>
            <a:fillRect/>
          </a:stretch>
        </p:blipFill>
        <p:spPr>
          <a:xfrm>
            <a:off x="4114932" y="725099"/>
            <a:ext cx="392186" cy="379724"/>
          </a:xfrm>
          <a:prstGeom prst="rect">
            <a:avLst/>
          </a:prstGeom>
        </p:spPr>
      </p:pic>
      <p:grpSp>
        <p:nvGrpSpPr>
          <p:cNvPr id="13" name="Group 12">
            <a:extLst>
              <a:ext uri="{FF2B5EF4-FFF2-40B4-BE49-F238E27FC236}">
                <a16:creationId xmlns:a16="http://schemas.microsoft.com/office/drawing/2014/main" id="{170905AB-FF5F-7F42-ADE5-D54B065C45A6}"/>
              </a:ext>
            </a:extLst>
          </p:cNvPr>
          <p:cNvGrpSpPr/>
          <p:nvPr/>
        </p:nvGrpSpPr>
        <p:grpSpPr>
          <a:xfrm>
            <a:off x="4132516" y="5447859"/>
            <a:ext cx="4762806" cy="1256441"/>
            <a:chOff x="4139428" y="5156734"/>
            <a:chExt cx="4762806" cy="1256441"/>
          </a:xfrm>
        </p:grpSpPr>
        <p:sp>
          <p:nvSpPr>
            <p:cNvPr id="43" name="Freeform 42">
              <a:extLst>
                <a:ext uri="{FF2B5EF4-FFF2-40B4-BE49-F238E27FC236}">
                  <a16:creationId xmlns:a16="http://schemas.microsoft.com/office/drawing/2014/main" id="{B89BA373-5F83-3A43-B393-3B74115F2A4B}"/>
                </a:ext>
              </a:extLst>
            </p:cNvPr>
            <p:cNvSpPr/>
            <p:nvPr/>
          </p:nvSpPr>
          <p:spPr>
            <a:xfrm>
              <a:off x="4701725" y="5156734"/>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cyber_train</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cyber_train</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test_Y</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Replacing nulls and selecting meaningful features.</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Size: 9941/3314 Observations x 19 	Features</a:t>
              </a:r>
            </a:p>
            <a:p>
              <a:pPr marL="285750" lvl="0" indent="-285750" defTabSz="622300">
                <a:lnSpc>
                  <a:spcPct val="90000"/>
                </a:lnSpc>
                <a:spcBef>
                  <a:spcPct val="0"/>
                </a:spcBef>
                <a:spcAft>
                  <a:spcPct val="35000"/>
                </a:spcAft>
                <a:buFont typeface="Arial" panose="020B0604020202020204" pitchFamily="34" charset="0"/>
                <a:buChar char="•"/>
              </a:pP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defTabSz="622300">
                <a:lnSpc>
                  <a:spcPct val="90000"/>
                </a:lnSpc>
                <a:spcBef>
                  <a:spcPct val="0"/>
                </a:spcBef>
                <a:spcAft>
                  <a:spcPct val="35000"/>
                </a:spcAft>
                <a:buNone/>
              </a:pPr>
              <a:endPar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56" name="Picture 55">
              <a:extLst>
                <a:ext uri="{FF2B5EF4-FFF2-40B4-BE49-F238E27FC236}">
                  <a16:creationId xmlns:a16="http://schemas.microsoft.com/office/drawing/2014/main" id="{58C611DA-0701-C540-87C6-31866C892AA5}"/>
                </a:ext>
              </a:extLst>
            </p:cNvPr>
            <p:cNvPicPr>
              <a:picLocks noChangeAspect="1"/>
            </p:cNvPicPr>
            <p:nvPr/>
          </p:nvPicPr>
          <p:blipFill>
            <a:blip r:embed="rId8">
              <a:duotone>
                <a:schemeClr val="accent1">
                  <a:shade val="45000"/>
                  <a:satMod val="135000"/>
                </a:schemeClr>
                <a:prstClr val="white"/>
              </a:duotone>
            </a:blip>
            <a:stretch>
              <a:fillRect/>
            </a:stretch>
          </p:blipFill>
          <p:spPr>
            <a:xfrm>
              <a:off x="4139428" y="5156734"/>
              <a:ext cx="394829" cy="387482"/>
            </a:xfrm>
            <a:prstGeom prst="rect">
              <a:avLst/>
            </a:prstGeom>
          </p:spPr>
        </p:pic>
      </p:grpSp>
      <p:pic>
        <p:nvPicPr>
          <p:cNvPr id="57" name="Picture 56">
            <a:extLst>
              <a:ext uri="{FF2B5EF4-FFF2-40B4-BE49-F238E27FC236}">
                <a16:creationId xmlns:a16="http://schemas.microsoft.com/office/drawing/2014/main" id="{335AF359-6A13-7E47-80B0-C9B5421D37F0}"/>
              </a:ext>
            </a:extLst>
          </p:cNvPr>
          <p:cNvPicPr>
            <a:picLocks noChangeAspect="1"/>
          </p:cNvPicPr>
          <p:nvPr/>
        </p:nvPicPr>
        <p:blipFill>
          <a:blip r:embed="rId9">
            <a:duotone>
              <a:schemeClr val="accent1">
                <a:shade val="45000"/>
                <a:satMod val="135000"/>
              </a:schemeClr>
              <a:prstClr val="white"/>
            </a:duotone>
          </a:blip>
          <a:stretch>
            <a:fillRect/>
          </a:stretch>
        </p:blipFill>
        <p:spPr>
          <a:xfrm>
            <a:off x="4115238" y="3618829"/>
            <a:ext cx="409157" cy="388699"/>
          </a:xfrm>
          <a:prstGeom prst="rect">
            <a:avLst/>
          </a:prstGeom>
        </p:spPr>
      </p:pic>
      <p:sp>
        <p:nvSpPr>
          <p:cNvPr id="6" name="TextBox 5">
            <a:extLst>
              <a:ext uri="{FF2B5EF4-FFF2-40B4-BE49-F238E27FC236}">
                <a16:creationId xmlns:a16="http://schemas.microsoft.com/office/drawing/2014/main" id="{77653ECE-9C95-4740-9725-8989BE501246}"/>
              </a:ext>
            </a:extLst>
          </p:cNvPr>
          <p:cNvSpPr txBox="1"/>
          <p:nvPr/>
        </p:nvSpPr>
        <p:spPr>
          <a:xfrm>
            <a:off x="4963886" y="398417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1" name="Rectangle 40">
            <a:extLst>
              <a:ext uri="{FF2B5EF4-FFF2-40B4-BE49-F238E27FC236}">
                <a16:creationId xmlns:a16="http://schemas.microsoft.com/office/drawing/2014/main" id="{631E9BAE-2718-844B-B95F-1E099330FFFB}"/>
              </a:ext>
            </a:extLst>
          </p:cNvPr>
          <p:cNvSpPr/>
          <p:nvPr/>
        </p:nvSpPr>
        <p:spPr>
          <a:xfrm>
            <a:off x="4507118" y="609248"/>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3793559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B0016A6-B285-6F49-862E-1F1CEE985061}"/>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E260FA-E778-C748-82BD-514BEE278F8A}"/>
              </a:ext>
            </a:extLst>
          </p:cNvPr>
          <p:cNvSpPr txBox="1"/>
          <p:nvPr/>
        </p:nvSpPr>
        <p:spPr>
          <a:xfrm>
            <a:off x="0" y="12446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Freeform 3">
            <a:extLst>
              <a:ext uri="{FF2B5EF4-FFF2-40B4-BE49-F238E27FC236}">
                <a16:creationId xmlns:a16="http://schemas.microsoft.com/office/drawing/2014/main" id="{703D5032-2999-3A46-9A70-46F319D1ED9B}"/>
              </a:ext>
            </a:extLst>
          </p:cNvPr>
          <p:cNvSpPr/>
          <p:nvPr/>
        </p:nvSpPr>
        <p:spPr>
          <a:xfrm>
            <a:off x="523508" y="965564"/>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Value-Filtering:</a:t>
            </a:r>
          </a:p>
        </p:txBody>
      </p:sp>
      <p:sp>
        <p:nvSpPr>
          <p:cNvPr id="6" name="Freeform 5">
            <a:extLst>
              <a:ext uri="{FF2B5EF4-FFF2-40B4-BE49-F238E27FC236}">
                <a16:creationId xmlns:a16="http://schemas.microsoft.com/office/drawing/2014/main" id="{206114AF-6B7C-1640-A7D4-BECFD68EAF79}"/>
              </a:ext>
            </a:extLst>
          </p:cNvPr>
          <p:cNvSpPr/>
          <p:nvPr/>
        </p:nvSpPr>
        <p:spPr>
          <a:xfrm>
            <a:off x="714602" y="1725421"/>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Prepares data for later modeling.</a:t>
            </a:r>
          </a:p>
        </p:txBody>
      </p:sp>
      <p:sp>
        <p:nvSpPr>
          <p:cNvPr id="8" name="Freeform 7">
            <a:extLst>
              <a:ext uri="{FF2B5EF4-FFF2-40B4-BE49-F238E27FC236}">
                <a16:creationId xmlns:a16="http://schemas.microsoft.com/office/drawing/2014/main" id="{A91127CB-5F04-1949-871E-CBCA9EF72C1F}"/>
              </a:ext>
            </a:extLst>
          </p:cNvPr>
          <p:cNvSpPr/>
          <p:nvPr/>
        </p:nvSpPr>
        <p:spPr>
          <a:xfrm>
            <a:off x="714602" y="2460380"/>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Condenses values for feature-selection algorithm.</a:t>
            </a:r>
          </a:p>
        </p:txBody>
      </p:sp>
      <p:sp>
        <p:nvSpPr>
          <p:cNvPr id="10" name="Freeform 9">
            <a:extLst>
              <a:ext uri="{FF2B5EF4-FFF2-40B4-BE49-F238E27FC236}">
                <a16:creationId xmlns:a16="http://schemas.microsoft.com/office/drawing/2014/main" id="{386692A5-5446-4144-A8BF-3CFA877B094B}"/>
              </a:ext>
            </a:extLst>
          </p:cNvPr>
          <p:cNvSpPr/>
          <p:nvPr/>
        </p:nvSpPr>
        <p:spPr>
          <a:xfrm>
            <a:off x="714602" y="3271211"/>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Keeps data comprehensible for humans while maintaining flexibility for machines/computers.</a:t>
            </a:r>
          </a:p>
        </p:txBody>
      </p:sp>
      <p:sp>
        <p:nvSpPr>
          <p:cNvPr id="12" name="TextBox 11">
            <a:extLst>
              <a:ext uri="{FF2B5EF4-FFF2-40B4-BE49-F238E27FC236}">
                <a16:creationId xmlns:a16="http://schemas.microsoft.com/office/drawing/2014/main" id="{3C938686-3935-D84A-A8AB-098251A58DF8}"/>
              </a:ext>
            </a:extLst>
          </p:cNvPr>
          <p:cNvSpPr txBox="1"/>
          <p:nvPr/>
        </p:nvSpPr>
        <p:spPr>
          <a:xfrm>
            <a:off x="2156346" y="176056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3" name="Cube 12">
            <a:extLst>
              <a:ext uri="{FF2B5EF4-FFF2-40B4-BE49-F238E27FC236}">
                <a16:creationId xmlns:a16="http://schemas.microsoft.com/office/drawing/2014/main" id="{454589F5-1B5B-3A47-8763-E3B4A09F823F}"/>
              </a:ext>
            </a:extLst>
          </p:cNvPr>
          <p:cNvSpPr/>
          <p:nvPr/>
        </p:nvSpPr>
        <p:spPr>
          <a:xfrm>
            <a:off x="507746" y="1999890"/>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Cube 13">
            <a:extLst>
              <a:ext uri="{FF2B5EF4-FFF2-40B4-BE49-F238E27FC236}">
                <a16:creationId xmlns:a16="http://schemas.microsoft.com/office/drawing/2014/main" id="{49EB7260-AD59-7143-BF2A-A4D35C34B9CA}"/>
              </a:ext>
            </a:extLst>
          </p:cNvPr>
          <p:cNvSpPr/>
          <p:nvPr/>
        </p:nvSpPr>
        <p:spPr>
          <a:xfrm>
            <a:off x="507746" y="2814272"/>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Cube 14">
            <a:extLst>
              <a:ext uri="{FF2B5EF4-FFF2-40B4-BE49-F238E27FC236}">
                <a16:creationId xmlns:a16="http://schemas.microsoft.com/office/drawing/2014/main" id="{623EB34D-277B-6340-B381-F9C2D18218E8}"/>
              </a:ext>
            </a:extLst>
          </p:cNvPr>
          <p:cNvSpPr/>
          <p:nvPr/>
        </p:nvSpPr>
        <p:spPr>
          <a:xfrm>
            <a:off x="507746" y="3576556"/>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15">
            <a:extLst>
              <a:ext uri="{FF2B5EF4-FFF2-40B4-BE49-F238E27FC236}">
                <a16:creationId xmlns:a16="http://schemas.microsoft.com/office/drawing/2014/main" id="{16FE9EBA-65B9-324B-BBBE-3A95543988E0}"/>
              </a:ext>
            </a:extLst>
          </p:cNvPr>
          <p:cNvSpPr/>
          <p:nvPr/>
        </p:nvSpPr>
        <p:spPr>
          <a:xfrm>
            <a:off x="756720" y="4111717"/>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Pandas .replace()</a:t>
            </a:r>
          </a:p>
        </p:txBody>
      </p:sp>
      <p:sp>
        <p:nvSpPr>
          <p:cNvPr id="17" name="Cube 16">
            <a:extLst>
              <a:ext uri="{FF2B5EF4-FFF2-40B4-BE49-F238E27FC236}">
                <a16:creationId xmlns:a16="http://schemas.microsoft.com/office/drawing/2014/main" id="{166C2AEF-0C21-4B4E-B01B-864EBFD714B8}"/>
              </a:ext>
            </a:extLst>
          </p:cNvPr>
          <p:cNvSpPr/>
          <p:nvPr/>
        </p:nvSpPr>
        <p:spPr>
          <a:xfrm>
            <a:off x="528999" y="4398784"/>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8" name="TextBox 17">
            <a:extLst>
              <a:ext uri="{FF2B5EF4-FFF2-40B4-BE49-F238E27FC236}">
                <a16:creationId xmlns:a16="http://schemas.microsoft.com/office/drawing/2014/main" id="{96D156BF-9541-E74E-99A0-AC94AF124782}"/>
              </a:ext>
            </a:extLst>
          </p:cNvPr>
          <p:cNvSpPr txBox="1"/>
          <p:nvPr/>
        </p:nvSpPr>
        <p:spPr>
          <a:xfrm>
            <a:off x="1841679" y="504851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9" name="TextBox 18">
            <a:extLst>
              <a:ext uri="{FF2B5EF4-FFF2-40B4-BE49-F238E27FC236}">
                <a16:creationId xmlns:a16="http://schemas.microsoft.com/office/drawing/2014/main" id="{D35F020B-1E38-F24E-AA20-45F969AE04B2}"/>
              </a:ext>
            </a:extLst>
          </p:cNvPr>
          <p:cNvSpPr txBox="1"/>
          <p:nvPr/>
        </p:nvSpPr>
        <p:spPr>
          <a:xfrm>
            <a:off x="2112135" y="495836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0" name="Cube 19">
            <a:extLst>
              <a:ext uri="{FF2B5EF4-FFF2-40B4-BE49-F238E27FC236}">
                <a16:creationId xmlns:a16="http://schemas.microsoft.com/office/drawing/2014/main" id="{BC42AA8E-B2DE-C74D-9AE7-700A70B1E958}"/>
              </a:ext>
            </a:extLst>
          </p:cNvPr>
          <p:cNvSpPr/>
          <p:nvPr/>
        </p:nvSpPr>
        <p:spPr>
          <a:xfrm>
            <a:off x="507746" y="4957562"/>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7AD9E1CC-79D1-FE4B-BFF7-966B6F430C41}"/>
              </a:ext>
            </a:extLst>
          </p:cNvPr>
          <p:cNvSpPr/>
          <p:nvPr/>
        </p:nvSpPr>
        <p:spPr>
          <a:xfrm>
            <a:off x="733347" y="4675906"/>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Features: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a:t>
            </a: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6" name="Freeform 25">
            <a:extLst>
              <a:ext uri="{FF2B5EF4-FFF2-40B4-BE49-F238E27FC236}">
                <a16:creationId xmlns:a16="http://schemas.microsoft.com/office/drawing/2014/main" id="{E0C305DE-0AB7-2D4E-8445-50BFB4A67E8D}"/>
              </a:ext>
            </a:extLst>
          </p:cNvPr>
          <p:cNvSpPr/>
          <p:nvPr/>
        </p:nvSpPr>
        <p:spPr>
          <a:xfrm>
            <a:off x="5619307" y="587173"/>
            <a:ext cx="5649708"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p:txBody>
      </p:sp>
      <p:grpSp>
        <p:nvGrpSpPr>
          <p:cNvPr id="39" name="Group 38">
            <a:extLst>
              <a:ext uri="{FF2B5EF4-FFF2-40B4-BE49-F238E27FC236}">
                <a16:creationId xmlns:a16="http://schemas.microsoft.com/office/drawing/2014/main" id="{206E7B17-4B26-574E-96C2-7EE4CF217333}"/>
              </a:ext>
            </a:extLst>
          </p:cNvPr>
          <p:cNvGrpSpPr/>
          <p:nvPr/>
        </p:nvGrpSpPr>
        <p:grpSpPr>
          <a:xfrm>
            <a:off x="4275213" y="1792715"/>
            <a:ext cx="7301344" cy="928525"/>
            <a:chOff x="4275155" y="1236266"/>
            <a:chExt cx="7301344" cy="928525"/>
          </a:xfrm>
        </p:grpSpPr>
        <p:pic>
          <p:nvPicPr>
            <p:cNvPr id="23" name="Picture 22">
              <a:extLst>
                <a:ext uri="{FF2B5EF4-FFF2-40B4-BE49-F238E27FC236}">
                  <a16:creationId xmlns:a16="http://schemas.microsoft.com/office/drawing/2014/main" id="{EDCA0408-0724-484A-B9D5-21DA2CB21F20}"/>
                </a:ext>
              </a:extLst>
            </p:cNvPr>
            <p:cNvPicPr>
              <a:picLocks noChangeAspect="1"/>
            </p:cNvPicPr>
            <p:nvPr/>
          </p:nvPicPr>
          <p:blipFill>
            <a:blip r:embed="rId2">
              <a:duotone>
                <a:schemeClr val="accent1">
                  <a:shade val="45000"/>
                  <a:satMod val="135000"/>
                </a:schemeClr>
                <a:prstClr val="white"/>
              </a:duotone>
            </a:blip>
            <a:stretch>
              <a:fillRect/>
            </a:stretch>
          </p:blipFill>
          <p:spPr>
            <a:xfrm>
              <a:off x="4275155" y="1629461"/>
              <a:ext cx="408837" cy="388395"/>
            </a:xfrm>
            <a:prstGeom prst="rect">
              <a:avLst/>
            </a:prstGeom>
          </p:spPr>
        </p:pic>
        <p:sp>
          <p:nvSpPr>
            <p:cNvPr id="27" name="Freeform 26">
              <a:extLst>
                <a:ext uri="{FF2B5EF4-FFF2-40B4-BE49-F238E27FC236}">
                  <a16:creationId xmlns:a16="http://schemas.microsoft.com/office/drawing/2014/main" id="{0B576720-172D-7247-9079-D49D8CBF3613}"/>
                </a:ext>
              </a:extLst>
            </p:cNvPr>
            <p:cNvSpPr/>
            <p:nvPr/>
          </p:nvSpPr>
          <p:spPr>
            <a:xfrm>
              <a:off x="4832264" y="1236266"/>
              <a:ext cx="1341079"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sub_targettxt: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29" name="Picture 28">
              <a:extLst>
                <a:ext uri="{FF2B5EF4-FFF2-40B4-BE49-F238E27FC236}">
                  <a16:creationId xmlns:a16="http://schemas.microsoft.com/office/drawing/2014/main" id="{16B8556E-6022-DB46-AE8D-B7635D14E116}"/>
                </a:ext>
              </a:extLst>
            </p:cNvPr>
            <p:cNvPicPr>
              <a:picLocks noChangeAspect="1"/>
            </p:cNvPicPr>
            <p:nvPr/>
          </p:nvPicPr>
          <p:blipFill>
            <a:blip r:embed="rId3"/>
            <a:stretch>
              <a:fillRect/>
            </a:stretch>
          </p:blipFill>
          <p:spPr>
            <a:xfrm>
              <a:off x="4832264" y="1663672"/>
              <a:ext cx="6744235" cy="501119"/>
            </a:xfrm>
            <a:prstGeom prst="rect">
              <a:avLst/>
            </a:prstGeom>
            <a:ln w="22225" cmpd="thickThin">
              <a:solidFill>
                <a:schemeClr val="accent1">
                  <a:hueOff val="0"/>
                  <a:satOff val="0"/>
                  <a:lumOff val="0"/>
                  <a:alpha val="78000"/>
                </a:schemeClr>
              </a:solidFill>
            </a:ln>
          </p:spPr>
        </p:pic>
      </p:grpSp>
      <p:grpSp>
        <p:nvGrpSpPr>
          <p:cNvPr id="38" name="Group 37">
            <a:extLst>
              <a:ext uri="{FF2B5EF4-FFF2-40B4-BE49-F238E27FC236}">
                <a16:creationId xmlns:a16="http://schemas.microsoft.com/office/drawing/2014/main" id="{370F9D1E-80E8-4C4F-A00B-2DC06B82E746}"/>
              </a:ext>
            </a:extLst>
          </p:cNvPr>
          <p:cNvGrpSpPr/>
          <p:nvPr/>
        </p:nvGrpSpPr>
        <p:grpSpPr>
          <a:xfrm>
            <a:off x="4295846" y="2970108"/>
            <a:ext cx="7280654" cy="1233848"/>
            <a:chOff x="4295851" y="2250415"/>
            <a:chExt cx="7281258" cy="1233848"/>
          </a:xfrm>
        </p:grpSpPr>
        <p:pic>
          <p:nvPicPr>
            <p:cNvPr id="22" name="Picture 21">
              <a:extLst>
                <a:ext uri="{FF2B5EF4-FFF2-40B4-BE49-F238E27FC236}">
                  <a16:creationId xmlns:a16="http://schemas.microsoft.com/office/drawing/2014/main" id="{93C26DD7-B882-314F-8A73-03EA6EF4237E}"/>
                </a:ext>
              </a:extLst>
            </p:cNvPr>
            <p:cNvPicPr>
              <a:picLocks noChangeAspect="1"/>
            </p:cNvPicPr>
            <p:nvPr/>
          </p:nvPicPr>
          <p:blipFill>
            <a:blip r:embed="rId4">
              <a:duotone>
                <a:schemeClr val="accent1">
                  <a:shade val="45000"/>
                  <a:satMod val="135000"/>
                </a:schemeClr>
                <a:prstClr val="white"/>
              </a:duotone>
            </a:blip>
            <a:stretch>
              <a:fillRect/>
            </a:stretch>
          </p:blipFill>
          <p:spPr>
            <a:xfrm>
              <a:off x="11140631" y="2571374"/>
              <a:ext cx="436478" cy="428321"/>
            </a:xfrm>
            <a:prstGeom prst="rect">
              <a:avLst/>
            </a:prstGeom>
          </p:spPr>
        </p:pic>
        <p:pic>
          <p:nvPicPr>
            <p:cNvPr id="30" name="Picture 29">
              <a:extLst>
                <a:ext uri="{FF2B5EF4-FFF2-40B4-BE49-F238E27FC236}">
                  <a16:creationId xmlns:a16="http://schemas.microsoft.com/office/drawing/2014/main" id="{B82F8778-A3E6-F24F-B31E-2801A8455626}"/>
                </a:ext>
              </a:extLst>
            </p:cNvPr>
            <p:cNvPicPr>
              <a:picLocks noChangeAspect="1"/>
            </p:cNvPicPr>
            <p:nvPr/>
          </p:nvPicPr>
          <p:blipFill>
            <a:blip r:embed="rId5"/>
            <a:stretch>
              <a:fillRect/>
            </a:stretch>
          </p:blipFill>
          <p:spPr>
            <a:xfrm>
              <a:off x="4295851" y="2627340"/>
              <a:ext cx="6744235" cy="856923"/>
            </a:xfrm>
            <a:prstGeom prst="rect">
              <a:avLst/>
            </a:prstGeom>
            <a:ln w="22225" cmpd="thickThin">
              <a:solidFill>
                <a:schemeClr val="accent1">
                  <a:hueOff val="0"/>
                  <a:satOff val="0"/>
                  <a:lumOff val="0"/>
                  <a:alpha val="78000"/>
                </a:schemeClr>
              </a:solidFill>
            </a:ln>
          </p:spPr>
        </p:pic>
        <p:sp>
          <p:nvSpPr>
            <p:cNvPr id="31" name="Freeform 30">
              <a:extLst>
                <a:ext uri="{FF2B5EF4-FFF2-40B4-BE49-F238E27FC236}">
                  <a16:creationId xmlns:a16="http://schemas.microsoft.com/office/drawing/2014/main" id="{3AAA559F-655E-5940-BC5C-07F7039BACCC}"/>
                </a:ext>
              </a:extLst>
            </p:cNvPr>
            <p:cNvSpPr/>
            <p:nvPr/>
          </p:nvSpPr>
          <p:spPr>
            <a:xfrm>
              <a:off x="9577155" y="2250415"/>
              <a:ext cx="1479386"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37" name="Group 36">
            <a:extLst>
              <a:ext uri="{FF2B5EF4-FFF2-40B4-BE49-F238E27FC236}">
                <a16:creationId xmlns:a16="http://schemas.microsoft.com/office/drawing/2014/main" id="{50BAFFCA-559B-8C45-B99C-E8468916FCCD}"/>
              </a:ext>
            </a:extLst>
          </p:cNvPr>
          <p:cNvGrpSpPr/>
          <p:nvPr/>
        </p:nvGrpSpPr>
        <p:grpSpPr>
          <a:xfrm>
            <a:off x="4275213" y="4520922"/>
            <a:ext cx="7301287" cy="821456"/>
            <a:chOff x="4299752" y="3492036"/>
            <a:chExt cx="7276748" cy="821456"/>
          </a:xfrm>
        </p:grpSpPr>
        <p:pic>
          <p:nvPicPr>
            <p:cNvPr id="25" name="Picture 24">
              <a:extLst>
                <a:ext uri="{FF2B5EF4-FFF2-40B4-BE49-F238E27FC236}">
                  <a16:creationId xmlns:a16="http://schemas.microsoft.com/office/drawing/2014/main" id="{47C2FB6F-0C4B-D54C-82E3-362117C4F1EC}"/>
                </a:ext>
              </a:extLst>
            </p:cNvPr>
            <p:cNvPicPr>
              <a:picLocks noChangeAspect="1"/>
            </p:cNvPicPr>
            <p:nvPr/>
          </p:nvPicPr>
          <p:blipFill>
            <a:blip r:embed="rId6">
              <a:duotone>
                <a:schemeClr val="accent1">
                  <a:shade val="45000"/>
                  <a:satMod val="135000"/>
                </a:schemeClr>
                <a:prstClr val="white"/>
              </a:duotone>
            </a:blip>
            <a:stretch>
              <a:fillRect/>
            </a:stretch>
          </p:blipFill>
          <p:spPr>
            <a:xfrm>
              <a:off x="4299752" y="3878446"/>
              <a:ext cx="407467" cy="366084"/>
            </a:xfrm>
            <a:prstGeom prst="rect">
              <a:avLst/>
            </a:prstGeom>
          </p:spPr>
        </p:pic>
        <p:pic>
          <p:nvPicPr>
            <p:cNvPr id="32" name="Picture 31">
              <a:extLst>
                <a:ext uri="{FF2B5EF4-FFF2-40B4-BE49-F238E27FC236}">
                  <a16:creationId xmlns:a16="http://schemas.microsoft.com/office/drawing/2014/main" id="{099BB74F-019F-4D41-AC3F-3FE9F14FF51B}"/>
                </a:ext>
              </a:extLst>
            </p:cNvPr>
            <p:cNvPicPr>
              <a:picLocks noChangeAspect="1"/>
            </p:cNvPicPr>
            <p:nvPr/>
          </p:nvPicPr>
          <p:blipFill>
            <a:blip r:embed="rId7"/>
            <a:stretch>
              <a:fillRect/>
            </a:stretch>
          </p:blipFill>
          <p:spPr>
            <a:xfrm>
              <a:off x="4832264" y="3908838"/>
              <a:ext cx="6744236" cy="404654"/>
            </a:xfrm>
            <a:prstGeom prst="rect">
              <a:avLst/>
            </a:prstGeom>
            <a:ln w="22225" cmpd="thickThin">
              <a:solidFill>
                <a:schemeClr val="accent1">
                  <a:hueOff val="0"/>
                  <a:satOff val="0"/>
                  <a:lumOff val="0"/>
                  <a:alpha val="78000"/>
                </a:schemeClr>
              </a:solidFill>
            </a:ln>
          </p:spPr>
        </p:pic>
        <p:sp>
          <p:nvSpPr>
            <p:cNvPr id="33" name="Freeform 32">
              <a:extLst>
                <a:ext uri="{FF2B5EF4-FFF2-40B4-BE49-F238E27FC236}">
                  <a16:creationId xmlns:a16="http://schemas.microsoft.com/office/drawing/2014/main" id="{A790EEBD-C8B9-9F4E-B1FD-6FE192F759B9}"/>
                </a:ext>
              </a:extLst>
            </p:cNvPr>
            <p:cNvSpPr/>
            <p:nvPr/>
          </p:nvSpPr>
          <p:spPr>
            <a:xfrm>
              <a:off x="4832264" y="3492036"/>
              <a:ext cx="1341079"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41" name="Group 40">
            <a:extLst>
              <a:ext uri="{FF2B5EF4-FFF2-40B4-BE49-F238E27FC236}">
                <a16:creationId xmlns:a16="http://schemas.microsoft.com/office/drawing/2014/main" id="{FC3BB910-9C1B-AC4F-AE18-0C5560386892}"/>
              </a:ext>
            </a:extLst>
          </p:cNvPr>
          <p:cNvGrpSpPr/>
          <p:nvPr/>
        </p:nvGrpSpPr>
        <p:grpSpPr>
          <a:xfrm>
            <a:off x="4295846" y="5730432"/>
            <a:ext cx="7331864" cy="938483"/>
            <a:chOff x="4295849" y="5688474"/>
            <a:chExt cx="7232836" cy="938483"/>
          </a:xfrm>
        </p:grpSpPr>
        <p:pic>
          <p:nvPicPr>
            <p:cNvPr id="24" name="Picture 23">
              <a:extLst>
                <a:ext uri="{FF2B5EF4-FFF2-40B4-BE49-F238E27FC236}">
                  <a16:creationId xmlns:a16="http://schemas.microsoft.com/office/drawing/2014/main" id="{5E7352F0-5A93-CE43-B42A-17EE0EF5DA6D}"/>
                </a:ext>
              </a:extLst>
            </p:cNvPr>
            <p:cNvPicPr>
              <a:picLocks noChangeAspect="1"/>
            </p:cNvPicPr>
            <p:nvPr/>
          </p:nvPicPr>
          <p:blipFill>
            <a:blip r:embed="rId8">
              <a:duotone>
                <a:schemeClr val="accent1">
                  <a:shade val="45000"/>
                  <a:satMod val="135000"/>
                </a:schemeClr>
                <a:prstClr val="white"/>
              </a:duotone>
            </a:blip>
            <a:stretch>
              <a:fillRect/>
            </a:stretch>
          </p:blipFill>
          <p:spPr>
            <a:xfrm>
              <a:off x="11113227" y="5960007"/>
              <a:ext cx="415458" cy="407765"/>
            </a:xfrm>
            <a:prstGeom prst="rect">
              <a:avLst/>
            </a:prstGeom>
          </p:spPr>
        </p:pic>
        <p:sp>
          <p:nvSpPr>
            <p:cNvPr id="34" name="Freeform 33">
              <a:extLst>
                <a:ext uri="{FF2B5EF4-FFF2-40B4-BE49-F238E27FC236}">
                  <a16:creationId xmlns:a16="http://schemas.microsoft.com/office/drawing/2014/main" id="{39B287B7-5605-0F4B-9947-C3DD57AD3D55}"/>
                </a:ext>
              </a:extLst>
            </p:cNvPr>
            <p:cNvSpPr/>
            <p:nvPr/>
          </p:nvSpPr>
          <p:spPr>
            <a:xfrm>
              <a:off x="10465326" y="5688474"/>
              <a:ext cx="574758"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40" name="Picture 39">
              <a:extLst>
                <a:ext uri="{FF2B5EF4-FFF2-40B4-BE49-F238E27FC236}">
                  <a16:creationId xmlns:a16="http://schemas.microsoft.com/office/drawing/2014/main" id="{47FA01D0-9687-AA43-9D0D-C47C6C290A34}"/>
                </a:ext>
              </a:extLst>
            </p:cNvPr>
            <p:cNvPicPr>
              <a:picLocks noChangeAspect="1"/>
            </p:cNvPicPr>
            <p:nvPr/>
          </p:nvPicPr>
          <p:blipFill>
            <a:blip r:embed="rId9"/>
            <a:stretch>
              <a:fillRect/>
            </a:stretch>
          </p:blipFill>
          <p:spPr>
            <a:xfrm>
              <a:off x="4295849" y="6091310"/>
              <a:ext cx="6744235" cy="535647"/>
            </a:xfrm>
            <a:prstGeom prst="rect">
              <a:avLst/>
            </a:prstGeom>
            <a:ln w="22225" cmpd="thickThin">
              <a:solidFill>
                <a:schemeClr val="accent1">
                  <a:hueOff val="0"/>
                  <a:satOff val="0"/>
                  <a:lumOff val="0"/>
                  <a:alpha val="78000"/>
                </a:schemeClr>
              </a:solidFill>
            </a:ln>
          </p:spPr>
        </p:pic>
      </p:grpSp>
      <p:pic>
        <p:nvPicPr>
          <p:cNvPr id="42" name="Picture 41">
            <a:extLst>
              <a:ext uri="{FF2B5EF4-FFF2-40B4-BE49-F238E27FC236}">
                <a16:creationId xmlns:a16="http://schemas.microsoft.com/office/drawing/2014/main" id="{8E7D7FDD-F80D-7C4F-9BF2-1791802403B7}"/>
              </a:ext>
            </a:extLst>
          </p:cNvPr>
          <p:cNvPicPr>
            <a:picLocks noChangeAspect="1"/>
          </p:cNvPicPr>
          <p:nvPr/>
        </p:nvPicPr>
        <p:blipFill>
          <a:blip r:embed="rId10"/>
          <a:stretch>
            <a:fillRect/>
          </a:stretch>
        </p:blipFill>
        <p:spPr>
          <a:xfrm>
            <a:off x="4295849" y="563806"/>
            <a:ext cx="7280651" cy="932279"/>
          </a:xfrm>
          <a:prstGeom prst="rect">
            <a:avLst/>
          </a:prstGeom>
          <a:ln w="22225" cmpd="thickThin">
            <a:solidFill>
              <a:schemeClr val="accent1">
                <a:hueOff val="0"/>
                <a:satOff val="0"/>
                <a:lumOff val="0"/>
                <a:alpha val="78000"/>
              </a:schemeClr>
            </a:solidFill>
          </a:ln>
        </p:spPr>
      </p:pic>
      <p:pic>
        <p:nvPicPr>
          <p:cNvPr id="44" name="Picture 43">
            <a:extLst>
              <a:ext uri="{FF2B5EF4-FFF2-40B4-BE49-F238E27FC236}">
                <a16:creationId xmlns:a16="http://schemas.microsoft.com/office/drawing/2014/main" id="{411224FA-B192-FA4A-9D2B-6D85F396D8F6}"/>
              </a:ext>
            </a:extLst>
          </p:cNvPr>
          <p:cNvPicPr>
            <a:picLocks noChangeAspect="1"/>
          </p:cNvPicPr>
          <p:nvPr/>
        </p:nvPicPr>
        <p:blipFill>
          <a:blip r:embed="rId11">
            <a:duotone>
              <a:schemeClr val="accent1">
                <a:shade val="45000"/>
                <a:satMod val="135000"/>
              </a:schemeClr>
              <a:prstClr val="white"/>
            </a:duotone>
          </a:blip>
          <a:stretch>
            <a:fillRect/>
          </a:stretch>
        </p:blipFill>
        <p:spPr>
          <a:xfrm rot="7308251">
            <a:off x="7969885" y="1639140"/>
            <a:ext cx="498403" cy="462407"/>
          </a:xfrm>
          <a:prstGeom prst="rect">
            <a:avLst/>
          </a:prstGeom>
        </p:spPr>
      </p:pic>
      <p:pic>
        <p:nvPicPr>
          <p:cNvPr id="46" name="Picture 45">
            <a:extLst>
              <a:ext uri="{FF2B5EF4-FFF2-40B4-BE49-F238E27FC236}">
                <a16:creationId xmlns:a16="http://schemas.microsoft.com/office/drawing/2014/main" id="{AD8C9B4C-8C98-C541-AD6A-6730B713D721}"/>
              </a:ext>
            </a:extLst>
          </p:cNvPr>
          <p:cNvPicPr>
            <a:picLocks noChangeAspect="1"/>
          </p:cNvPicPr>
          <p:nvPr/>
        </p:nvPicPr>
        <p:blipFill rotWithShape="1">
          <a:blip r:embed="rId12">
            <a:duotone>
              <a:schemeClr val="accent1">
                <a:shade val="45000"/>
                <a:satMod val="135000"/>
              </a:schemeClr>
              <a:prstClr val="white"/>
            </a:duotone>
          </a:blip>
          <a:srcRect l="1027" t="4382" b="1"/>
          <a:stretch/>
        </p:blipFill>
        <p:spPr>
          <a:xfrm>
            <a:off x="8019392" y="2850496"/>
            <a:ext cx="357353" cy="388397"/>
          </a:xfrm>
          <a:prstGeom prst="rect">
            <a:avLst/>
          </a:prstGeom>
        </p:spPr>
      </p:pic>
      <p:pic>
        <p:nvPicPr>
          <p:cNvPr id="47" name="Picture 46">
            <a:extLst>
              <a:ext uri="{FF2B5EF4-FFF2-40B4-BE49-F238E27FC236}">
                <a16:creationId xmlns:a16="http://schemas.microsoft.com/office/drawing/2014/main" id="{F21EE178-8C0B-B645-B96A-E993DB80F73D}"/>
              </a:ext>
            </a:extLst>
          </p:cNvPr>
          <p:cNvPicPr>
            <a:picLocks noChangeAspect="1"/>
          </p:cNvPicPr>
          <p:nvPr/>
        </p:nvPicPr>
        <p:blipFill rotWithShape="1">
          <a:blip r:embed="rId13">
            <a:duotone>
              <a:schemeClr val="accent1">
                <a:shade val="45000"/>
                <a:satMod val="135000"/>
              </a:schemeClr>
              <a:prstClr val="white"/>
            </a:duotone>
          </a:blip>
          <a:srcRect t="9346"/>
          <a:stretch/>
        </p:blipFill>
        <p:spPr>
          <a:xfrm rot="21354426">
            <a:off x="7888207" y="4330209"/>
            <a:ext cx="607612" cy="489618"/>
          </a:xfrm>
          <a:prstGeom prst="rect">
            <a:avLst/>
          </a:prstGeom>
        </p:spPr>
      </p:pic>
      <p:pic>
        <p:nvPicPr>
          <p:cNvPr id="48" name="Picture 47">
            <a:extLst>
              <a:ext uri="{FF2B5EF4-FFF2-40B4-BE49-F238E27FC236}">
                <a16:creationId xmlns:a16="http://schemas.microsoft.com/office/drawing/2014/main" id="{57F462AA-25ED-FF41-B043-7337F3E6BEFC}"/>
              </a:ext>
            </a:extLst>
          </p:cNvPr>
          <p:cNvPicPr>
            <a:picLocks noChangeAspect="1"/>
          </p:cNvPicPr>
          <p:nvPr/>
        </p:nvPicPr>
        <p:blipFill>
          <a:blip r:embed="rId11">
            <a:duotone>
              <a:schemeClr val="accent1">
                <a:shade val="45000"/>
                <a:satMod val="135000"/>
              </a:schemeClr>
              <a:prstClr val="white"/>
            </a:duotone>
          </a:blip>
          <a:stretch>
            <a:fillRect/>
          </a:stretch>
        </p:blipFill>
        <p:spPr>
          <a:xfrm rot="3493140">
            <a:off x="7974299" y="5486132"/>
            <a:ext cx="526635" cy="488600"/>
          </a:xfrm>
          <a:prstGeom prst="rect">
            <a:avLst/>
          </a:prstGeom>
        </p:spPr>
      </p:pic>
      <p:sp>
        <p:nvSpPr>
          <p:cNvPr id="49" name="TextBox 48">
            <a:extLst>
              <a:ext uri="{FF2B5EF4-FFF2-40B4-BE49-F238E27FC236}">
                <a16:creationId xmlns:a16="http://schemas.microsoft.com/office/drawing/2014/main" id="{70CB104F-4C02-1647-B39F-0BA44C08695D}"/>
              </a:ext>
            </a:extLst>
          </p:cNvPr>
          <p:cNvSpPr txBox="1"/>
          <p:nvPr/>
        </p:nvSpPr>
        <p:spPr>
          <a:xfrm>
            <a:off x="9144000" y="479271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50" name="Punched Tape 49">
            <a:extLst>
              <a:ext uri="{FF2B5EF4-FFF2-40B4-BE49-F238E27FC236}">
                <a16:creationId xmlns:a16="http://schemas.microsoft.com/office/drawing/2014/main" id="{E7F2B326-2A0E-AC46-98FE-FF1693F3B9A6}"/>
              </a:ext>
            </a:extLst>
          </p:cNvPr>
          <p:cNvSpPr/>
          <p:nvPr/>
        </p:nvSpPr>
        <p:spPr>
          <a:xfrm>
            <a:off x="507746" y="5572041"/>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1" name="Freeform 50">
            <a:extLst>
              <a:ext uri="{FF2B5EF4-FFF2-40B4-BE49-F238E27FC236}">
                <a16:creationId xmlns:a16="http://schemas.microsoft.com/office/drawing/2014/main" id="{6BC5E15B-2719-624A-8AF1-FE04955733B4}"/>
              </a:ext>
            </a:extLst>
          </p:cNvPr>
          <p:cNvSpPr/>
          <p:nvPr/>
        </p:nvSpPr>
        <p:spPr>
          <a:xfrm>
            <a:off x="714603" y="5326889"/>
            <a:ext cx="2612771" cy="143802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safe from human bias.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Highly dependent on careful research.</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TextBox 4">
            <a:extLst>
              <a:ext uri="{FF2B5EF4-FFF2-40B4-BE49-F238E27FC236}">
                <a16:creationId xmlns:a16="http://schemas.microsoft.com/office/drawing/2014/main" id="{C49607D6-8471-B641-A0C8-DE8D40F8EA2C}"/>
              </a:ext>
            </a:extLst>
          </p:cNvPr>
          <p:cNvSpPr txBox="1"/>
          <p:nvPr/>
        </p:nvSpPr>
        <p:spPr>
          <a:xfrm>
            <a:off x="2917371" y="44958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EF3EDAB2-416F-CD43-A1C0-F8B6EF318449}"/>
              </a:ext>
            </a:extLst>
          </p:cNvPr>
          <p:cNvSpPr txBox="1"/>
          <p:nvPr/>
        </p:nvSpPr>
        <p:spPr>
          <a:xfrm>
            <a:off x="3892378" y="100089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5" name="Picture 44">
            <a:extLst>
              <a:ext uri="{FF2B5EF4-FFF2-40B4-BE49-F238E27FC236}">
                <a16:creationId xmlns:a16="http://schemas.microsoft.com/office/drawing/2014/main" id="{88893A3C-22A5-3C48-B77D-83EEF655A243}"/>
              </a:ext>
            </a:extLst>
          </p:cNvPr>
          <p:cNvPicPr>
            <a:picLocks noChangeAspect="1"/>
          </p:cNvPicPr>
          <p:nvPr/>
        </p:nvPicPr>
        <p:blipFill>
          <a:blip r:embed="rId2">
            <a:duotone>
              <a:schemeClr val="accent1">
                <a:shade val="45000"/>
                <a:satMod val="135000"/>
              </a:schemeClr>
              <a:prstClr val="white"/>
            </a:duotone>
          </a:blip>
          <a:stretch>
            <a:fillRect/>
          </a:stretch>
        </p:blipFill>
        <p:spPr>
          <a:xfrm>
            <a:off x="3674684" y="836483"/>
            <a:ext cx="520885" cy="494841"/>
          </a:xfrm>
          <a:prstGeom prst="rect">
            <a:avLst/>
          </a:prstGeom>
        </p:spPr>
      </p:pic>
    </p:spTree>
    <p:extLst>
      <p:ext uri="{BB962C8B-B14F-4D97-AF65-F5344CB8AC3E}">
        <p14:creationId xmlns:p14="http://schemas.microsoft.com/office/powerpoint/2010/main" val="1784898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373966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227128-A59B-8046-AE72-3584D85F2650}"/>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graphicFrame>
        <p:nvGraphicFramePr>
          <p:cNvPr id="7" name="Chart 6">
            <a:extLst>
              <a:ext uri="{FF2B5EF4-FFF2-40B4-BE49-F238E27FC236}">
                <a16:creationId xmlns:a16="http://schemas.microsoft.com/office/drawing/2014/main" id="{E1140C31-E9FE-8A42-9639-66DDFCC0BBD4}"/>
              </a:ext>
            </a:extLst>
          </p:cNvPr>
          <p:cNvGraphicFramePr>
            <a:graphicFrameLocks noChangeAspect="1"/>
          </p:cNvGraphicFramePr>
          <p:nvPr>
            <p:extLst>
              <p:ext uri="{D42A27DB-BD31-4B8C-83A1-F6EECF244321}">
                <p14:modId xmlns:p14="http://schemas.microsoft.com/office/powerpoint/2010/main" val="2930928204"/>
              </p:ext>
            </p:extLst>
          </p:nvPr>
        </p:nvGraphicFramePr>
        <p:xfrm>
          <a:off x="7115884" y="1946401"/>
          <a:ext cx="3745250" cy="353036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C040ECB-02F8-C24A-8EB0-86D60CFEA48B}"/>
              </a:ext>
            </a:extLst>
          </p:cNvPr>
          <p:cNvSpPr txBox="1"/>
          <p:nvPr/>
        </p:nvSpPr>
        <p:spPr>
          <a:xfrm>
            <a:off x="2395470" y="378638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4" name="Freeform 13">
            <a:extLst>
              <a:ext uri="{FF2B5EF4-FFF2-40B4-BE49-F238E27FC236}">
                <a16:creationId xmlns:a16="http://schemas.microsoft.com/office/drawing/2014/main" id="{6EBBBEF5-241D-F849-807C-6890842E7B76}"/>
              </a:ext>
            </a:extLst>
          </p:cNvPr>
          <p:cNvSpPr/>
          <p:nvPr/>
        </p:nvSpPr>
        <p:spPr>
          <a:xfrm>
            <a:off x="730365" y="3915176"/>
            <a:ext cx="2612771" cy="87565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12" name="Group 11">
            <a:extLst>
              <a:ext uri="{FF2B5EF4-FFF2-40B4-BE49-F238E27FC236}">
                <a16:creationId xmlns:a16="http://schemas.microsoft.com/office/drawing/2014/main" id="{CCCE2822-F9CF-B643-B947-FCAD8417EA67}"/>
              </a:ext>
            </a:extLst>
          </p:cNvPr>
          <p:cNvGrpSpPr/>
          <p:nvPr/>
        </p:nvGrpSpPr>
        <p:grpSpPr>
          <a:xfrm>
            <a:off x="1354168" y="1232242"/>
            <a:ext cx="4402687" cy="5049498"/>
            <a:chOff x="523508" y="1373910"/>
            <a:chExt cx="2909780" cy="5049498"/>
          </a:xfrm>
        </p:grpSpPr>
        <p:sp>
          <p:nvSpPr>
            <p:cNvPr id="9" name="Punched Tape 8">
              <a:extLst>
                <a:ext uri="{FF2B5EF4-FFF2-40B4-BE49-F238E27FC236}">
                  <a16:creationId xmlns:a16="http://schemas.microsoft.com/office/drawing/2014/main" id="{056D30BE-5ACC-4F4B-B763-25AB1D156903}"/>
                </a:ext>
              </a:extLst>
            </p:cNvPr>
            <p:cNvSpPr/>
            <p:nvPr/>
          </p:nvSpPr>
          <p:spPr>
            <a:xfrm>
              <a:off x="606866" y="2947941"/>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Freeform 9">
              <a:extLst>
                <a:ext uri="{FF2B5EF4-FFF2-40B4-BE49-F238E27FC236}">
                  <a16:creationId xmlns:a16="http://schemas.microsoft.com/office/drawing/2014/main" id="{A2ABD1E2-B347-4D49-82AD-8C354CE33AE5}"/>
                </a:ext>
              </a:extLst>
            </p:cNvPr>
            <p:cNvSpPr/>
            <p:nvPr/>
          </p:nvSpPr>
          <p:spPr>
            <a:xfrm>
              <a:off x="820517" y="2309927"/>
              <a:ext cx="2612771" cy="160524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lead to a warped perspective: </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ots of information about successful attacks.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enough information on unsuccessful attacks.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1" name="Freeform 10">
              <a:extLst>
                <a:ext uri="{FF2B5EF4-FFF2-40B4-BE49-F238E27FC236}">
                  <a16:creationId xmlns:a16="http://schemas.microsoft.com/office/drawing/2014/main" id="{48814E40-598A-5341-81E6-0984A7AFE8C8}"/>
                </a:ext>
              </a:extLst>
            </p:cNvPr>
            <p:cNvSpPr/>
            <p:nvPr/>
          </p:nvSpPr>
          <p:spPr>
            <a:xfrm>
              <a:off x="523508" y="1373910"/>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Class Imbalance:</a:t>
              </a:r>
            </a:p>
          </p:txBody>
        </p:sp>
        <p:sp>
          <p:nvSpPr>
            <p:cNvPr id="13" name="Punched Tape 12">
              <a:extLst>
                <a:ext uri="{FF2B5EF4-FFF2-40B4-BE49-F238E27FC236}">
                  <a16:creationId xmlns:a16="http://schemas.microsoft.com/office/drawing/2014/main" id="{8CE9D6E3-1D1A-7746-A9FD-40EAB1C94F5C}"/>
                </a:ext>
              </a:extLst>
            </p:cNvPr>
            <p:cNvSpPr/>
            <p:nvPr/>
          </p:nvSpPr>
          <p:spPr>
            <a:xfrm>
              <a:off x="606866" y="4380169"/>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Freeform 14">
              <a:extLst>
                <a:ext uri="{FF2B5EF4-FFF2-40B4-BE49-F238E27FC236}">
                  <a16:creationId xmlns:a16="http://schemas.microsoft.com/office/drawing/2014/main" id="{5511365C-A040-EF48-988C-A274F701806A}"/>
                </a:ext>
              </a:extLst>
            </p:cNvPr>
            <p:cNvSpPr/>
            <p:nvPr/>
          </p:nvSpPr>
          <p:spPr>
            <a:xfrm>
              <a:off x="820517" y="3915176"/>
              <a:ext cx="2612771" cy="160524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Keeping an eye on our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false positive predictions will be necessary.  Most of our predictions will be positive.  Limiting our incorrectly negative predictions will tell us how strong our model is.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6" name="Punched Tape 15">
              <a:extLst>
                <a:ext uri="{FF2B5EF4-FFF2-40B4-BE49-F238E27FC236}">
                  <a16:creationId xmlns:a16="http://schemas.microsoft.com/office/drawing/2014/main" id="{79601AEC-FA9A-7546-8D34-3A0C2A5CD246}"/>
                </a:ext>
              </a:extLst>
            </p:cNvPr>
            <p:cNvSpPr/>
            <p:nvPr/>
          </p:nvSpPr>
          <p:spPr>
            <a:xfrm>
              <a:off x="606866" y="5985418"/>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7" name="Freeform 16">
              <a:extLst>
                <a:ext uri="{FF2B5EF4-FFF2-40B4-BE49-F238E27FC236}">
                  <a16:creationId xmlns:a16="http://schemas.microsoft.com/office/drawing/2014/main" id="{DB92D79D-67D9-E544-B6E5-8E2DCA83C0FA}"/>
                </a:ext>
              </a:extLst>
            </p:cNvPr>
            <p:cNvSpPr/>
            <p:nvPr/>
          </p:nvSpPr>
          <p:spPr>
            <a:xfrm>
              <a:off x="820517" y="5520425"/>
              <a:ext cx="2612771" cy="90298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Using a balanced accuracy score will help our evaluations take class imbalance into account. </a:t>
              </a:r>
            </a:p>
          </p:txBody>
        </p:sp>
      </p:grpSp>
      <p:grpSp>
        <p:nvGrpSpPr>
          <p:cNvPr id="80" name="Group 79">
            <a:extLst>
              <a:ext uri="{FF2B5EF4-FFF2-40B4-BE49-F238E27FC236}">
                <a16:creationId xmlns:a16="http://schemas.microsoft.com/office/drawing/2014/main" id="{927835DC-DD28-8342-9532-39E7A9B85EEE}"/>
              </a:ext>
            </a:extLst>
          </p:cNvPr>
          <p:cNvGrpSpPr/>
          <p:nvPr/>
        </p:nvGrpSpPr>
        <p:grpSpPr>
          <a:xfrm>
            <a:off x="7070529" y="4576132"/>
            <a:ext cx="4098868" cy="1957231"/>
            <a:chOff x="7774885" y="4679644"/>
            <a:chExt cx="4098868" cy="1957231"/>
          </a:xfrm>
        </p:grpSpPr>
        <p:grpSp>
          <p:nvGrpSpPr>
            <p:cNvPr id="42" name="Group 41">
              <a:extLst>
                <a:ext uri="{FF2B5EF4-FFF2-40B4-BE49-F238E27FC236}">
                  <a16:creationId xmlns:a16="http://schemas.microsoft.com/office/drawing/2014/main" id="{A5AA0BE6-8575-0D41-BB56-A0AE55CE0EC8}"/>
                </a:ext>
              </a:extLst>
            </p:cNvPr>
            <p:cNvGrpSpPr/>
            <p:nvPr/>
          </p:nvGrpSpPr>
          <p:grpSpPr>
            <a:xfrm>
              <a:off x="7774885" y="4679644"/>
              <a:ext cx="4098868" cy="1957231"/>
              <a:chOff x="641615" y="759109"/>
              <a:chExt cx="4437098" cy="2118737"/>
            </a:xfrm>
          </p:grpSpPr>
          <p:pic>
            <p:nvPicPr>
              <p:cNvPr id="43" name="Picture 42">
                <a:extLst>
                  <a:ext uri="{FF2B5EF4-FFF2-40B4-BE49-F238E27FC236}">
                    <a16:creationId xmlns:a16="http://schemas.microsoft.com/office/drawing/2014/main" id="{707070FC-0556-E941-A984-07A099A500F9}"/>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44" name="Picture 43">
                <a:extLst>
                  <a:ext uri="{FF2B5EF4-FFF2-40B4-BE49-F238E27FC236}">
                    <a16:creationId xmlns:a16="http://schemas.microsoft.com/office/drawing/2014/main" id="{F3B2A5AB-9A6C-CA40-A355-B514118876BF}"/>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958" y="2300017"/>
                <a:ext cx="440500" cy="432677"/>
              </a:xfrm>
              <a:prstGeom prst="rect">
                <a:avLst/>
              </a:prstGeom>
              <a:effectLst>
                <a:glow rad="101600">
                  <a:schemeClr val="accent6">
                    <a:lumMod val="60000"/>
                    <a:lumOff val="40000"/>
                    <a:alpha val="40000"/>
                  </a:schemeClr>
                </a:glow>
              </a:effectLst>
            </p:spPr>
          </p:pic>
          <p:pic>
            <p:nvPicPr>
              <p:cNvPr id="45" name="Picture 44">
                <a:extLst>
                  <a:ext uri="{FF2B5EF4-FFF2-40B4-BE49-F238E27FC236}">
                    <a16:creationId xmlns:a16="http://schemas.microsoft.com/office/drawing/2014/main" id="{0A9BB13C-DE46-6441-B0FB-3722C3B66C30}"/>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46" name="Picture 45">
                <a:extLst>
                  <a:ext uri="{FF2B5EF4-FFF2-40B4-BE49-F238E27FC236}">
                    <a16:creationId xmlns:a16="http://schemas.microsoft.com/office/drawing/2014/main" id="{44087391-F8ED-8D44-8BBD-82AE99ECC568}"/>
                  </a:ext>
                </a:extLst>
              </p:cNvPr>
              <p:cNvPicPr>
                <a:picLocks noChangeAspect="1"/>
              </p:cNvPicPr>
              <p:nvPr/>
            </p:nvPicPr>
            <p:blipFill>
              <a:blip r:embed="rId8">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194848" y="2577931"/>
                <a:ext cx="316006" cy="299915"/>
              </a:xfrm>
              <a:prstGeom prst="rect">
                <a:avLst/>
              </a:prstGeom>
              <a:noFill/>
              <a:ln>
                <a:noFill/>
              </a:ln>
            </p:spPr>
          </p:pic>
          <p:pic>
            <p:nvPicPr>
              <p:cNvPr id="47" name="Picture 46">
                <a:extLst>
                  <a:ext uri="{FF2B5EF4-FFF2-40B4-BE49-F238E27FC236}">
                    <a16:creationId xmlns:a16="http://schemas.microsoft.com/office/drawing/2014/main" id="{62038E89-1520-364F-A39E-8F7288052380}"/>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36540" y="2574786"/>
                <a:ext cx="329591" cy="299226"/>
              </a:xfrm>
              <a:prstGeom prst="rect">
                <a:avLst/>
              </a:prstGeom>
            </p:spPr>
          </p:pic>
          <p:sp>
            <p:nvSpPr>
              <p:cNvPr id="48" name="TextBox 47">
                <a:extLst>
                  <a:ext uri="{FF2B5EF4-FFF2-40B4-BE49-F238E27FC236}">
                    <a16:creationId xmlns:a16="http://schemas.microsoft.com/office/drawing/2014/main" id="{E1D015B5-D72B-2741-A539-0FD4A51E1C20}"/>
                  </a:ext>
                </a:extLst>
              </p:cNvPr>
              <p:cNvSpPr txBox="1"/>
              <p:nvPr/>
            </p:nvSpPr>
            <p:spPr>
              <a:xfrm rot="17977865">
                <a:off x="323240" y="1827836"/>
                <a:ext cx="154521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9" name="TextBox 48">
                <a:extLst>
                  <a:ext uri="{FF2B5EF4-FFF2-40B4-BE49-F238E27FC236}">
                    <a16:creationId xmlns:a16="http://schemas.microsoft.com/office/drawing/2014/main" id="{3FBC85B2-027A-1D4D-AEDB-478DC988EA37}"/>
                  </a:ext>
                </a:extLst>
              </p:cNvPr>
              <p:cNvSpPr txBox="1"/>
              <p:nvPr/>
            </p:nvSpPr>
            <p:spPr>
              <a:xfrm rot="17977865">
                <a:off x="1075379" y="1425761"/>
                <a:ext cx="1938272" cy="604968"/>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a:t>
                </a: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 Analysis</a:t>
                </a:r>
              </a:p>
            </p:txBody>
          </p:sp>
          <p:sp>
            <p:nvSpPr>
              <p:cNvPr id="50" name="TextBox 49">
                <a:extLst>
                  <a:ext uri="{FF2B5EF4-FFF2-40B4-BE49-F238E27FC236}">
                    <a16:creationId xmlns:a16="http://schemas.microsoft.com/office/drawing/2014/main" id="{82015742-02B8-E743-B6A9-C8CBD3E80BB3}"/>
                  </a:ext>
                </a:extLst>
              </p:cNvPr>
              <p:cNvSpPr txBox="1"/>
              <p:nvPr/>
            </p:nvSpPr>
            <p:spPr>
              <a:xfrm rot="17977865">
                <a:off x="2016520" y="2057859"/>
                <a:ext cx="1142622" cy="258861"/>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51" name="TextBox 50">
                <a:extLst>
                  <a:ext uri="{FF2B5EF4-FFF2-40B4-BE49-F238E27FC236}">
                    <a16:creationId xmlns:a16="http://schemas.microsoft.com/office/drawing/2014/main" id="{E91C2849-DE52-3347-8078-32409CAA3895}"/>
                  </a:ext>
                </a:extLst>
              </p:cNvPr>
              <p:cNvSpPr txBox="1"/>
              <p:nvPr/>
            </p:nvSpPr>
            <p:spPr>
              <a:xfrm rot="17977865">
                <a:off x="2647001" y="1841641"/>
                <a:ext cx="14416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52" name="TextBox 51">
                <a:extLst>
                  <a:ext uri="{FF2B5EF4-FFF2-40B4-BE49-F238E27FC236}">
                    <a16:creationId xmlns:a16="http://schemas.microsoft.com/office/drawing/2014/main" id="{3DE35DEC-52F9-E147-8BDD-C3C31323C550}"/>
                  </a:ext>
                </a:extLst>
              </p:cNvPr>
              <p:cNvSpPr txBox="1"/>
              <p:nvPr/>
            </p:nvSpPr>
            <p:spPr>
              <a:xfrm rot="17977865">
                <a:off x="3429115" y="1834984"/>
                <a:ext cx="145672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53" name="Picture 52">
                <a:extLst>
                  <a:ext uri="{FF2B5EF4-FFF2-40B4-BE49-F238E27FC236}">
                    <a16:creationId xmlns:a16="http://schemas.microsoft.com/office/drawing/2014/main" id="{84F7A3E4-00AA-0F45-BE4D-37C39697D63C}"/>
                  </a:ext>
                </a:extLst>
              </p:cNvPr>
              <p:cNvPicPr>
                <a:picLocks noChangeAspect="1"/>
              </p:cNvPicPr>
              <p:nvPr/>
            </p:nvPicPr>
            <p:blipFill>
              <a:blip r:embed="rId8">
                <a:duotone>
                  <a:schemeClr val="accent1">
                    <a:shade val="45000"/>
                    <a:satMod val="135000"/>
                  </a:schemeClr>
                  <a:prstClr val="white"/>
                </a:duotone>
                <a:alphaModFix amt="85000"/>
                <a:extLst>
                  <a:ext uri="{BEBA8EAE-BF5A-486C-A8C5-ECC9F3942E4B}">
                    <a14:imgProps xmlns:a14="http://schemas.microsoft.com/office/drawing/2010/main">
                      <a14:imgLayer r:embed="rId11">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54" name="TextBox 53">
                <a:extLst>
                  <a:ext uri="{FF2B5EF4-FFF2-40B4-BE49-F238E27FC236}">
                    <a16:creationId xmlns:a16="http://schemas.microsoft.com/office/drawing/2014/main" id="{CFBF29CB-0E7F-C846-AB51-0389677D667E}"/>
                  </a:ext>
                </a:extLst>
              </p:cNvPr>
              <p:cNvSpPr txBox="1"/>
              <p:nvPr/>
            </p:nvSpPr>
            <p:spPr>
              <a:xfrm rot="17977865">
                <a:off x="4169977" y="1869556"/>
                <a:ext cx="129703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55" name="Straight Connector 54">
                <a:extLst>
                  <a:ext uri="{FF2B5EF4-FFF2-40B4-BE49-F238E27FC236}">
                    <a16:creationId xmlns:a16="http://schemas.microsoft.com/office/drawing/2014/main" id="{14AA094D-9C42-AE40-86B7-108176CD458E}"/>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02EC4D9B-4254-3D43-B2C4-2B4B4161EA00}"/>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FD2D2240-5789-4B44-B629-BAB9BEED9867}"/>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9F804A8B-B757-A842-A45F-AC9353AA686A}"/>
                  </a:ext>
                </a:extLst>
              </p:cNvPr>
              <p:cNvCxnSpPr>
                <a:cxnSpLocks/>
              </p:cNvCxnSpPr>
              <p:nvPr/>
            </p:nvCxnSpPr>
            <p:spPr>
              <a:xfrm flipV="1">
                <a:off x="1794416" y="1519836"/>
                <a:ext cx="523137"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CFAAA401-121C-2D4E-9331-ACE6F7B7282D}"/>
                  </a:ext>
                </a:extLst>
              </p:cNvPr>
              <p:cNvCxnSpPr>
                <a:cxnSpLocks/>
              </p:cNvCxnSpPr>
              <p:nvPr/>
            </p:nvCxnSpPr>
            <p:spPr>
              <a:xfrm flipV="1">
                <a:off x="2429914" y="1949964"/>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CB0C28D-DDB2-F24C-811E-F8B1E0BF3D75}"/>
                  </a:ext>
                </a:extLst>
              </p:cNvPr>
              <p:cNvCxnSpPr>
                <a:cxnSpLocks/>
              </p:cNvCxnSpPr>
              <p:nvPr/>
            </p:nvCxnSpPr>
            <p:spPr>
              <a:xfrm flipV="1">
                <a:off x="3173810" y="1761741"/>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64" name="Straight Arrow Connector 63">
                <a:extLst>
                  <a:ext uri="{FF2B5EF4-FFF2-40B4-BE49-F238E27FC236}">
                    <a16:creationId xmlns:a16="http://schemas.microsoft.com/office/drawing/2014/main" id="{36A4C19F-A34A-1248-8530-4BF6C7AE97F0}"/>
                  </a:ext>
                </a:extLst>
              </p:cNvPr>
              <p:cNvCxnSpPr>
                <a:cxnSpLocks/>
              </p:cNvCxnSpPr>
              <p:nvPr/>
            </p:nvCxnSpPr>
            <p:spPr>
              <a:xfrm>
                <a:off x="2553435" y="273403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BB99A53-52BD-7B41-8757-4BB1C5523F28}"/>
                  </a:ext>
                </a:extLst>
              </p:cNvPr>
              <p:cNvCxnSpPr>
                <a:cxnSpLocks/>
              </p:cNvCxnSpPr>
              <p:nvPr/>
            </p:nvCxnSpPr>
            <p:spPr>
              <a:xfrm>
                <a:off x="3302575" y="2742272"/>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35AA43B-E60B-694F-A2A6-548D278A33D4}"/>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7B07DEC7-A997-264F-8DB5-882A280FEE16}"/>
                </a:ext>
              </a:extLst>
            </p:cNvPr>
            <p:cNvCxnSpPr>
              <a:cxnSpLocks/>
            </p:cNvCxnSpPr>
            <p:nvPr/>
          </p:nvCxnSpPr>
          <p:spPr>
            <a:xfrm>
              <a:off x="8920465" y="6513432"/>
              <a:ext cx="24980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E02077C-F6CA-B940-9089-AAA34027E07E}"/>
                </a:ext>
              </a:extLst>
            </p:cNvPr>
            <p:cNvCxnSpPr>
              <a:cxnSpLocks/>
            </p:cNvCxnSpPr>
            <p:nvPr/>
          </p:nvCxnSpPr>
          <p:spPr>
            <a:xfrm>
              <a:off x="8153983" y="6513431"/>
              <a:ext cx="24980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66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B0016A6-B285-6F49-862E-1F1CEE985061}"/>
              </a:ext>
            </a:extLst>
          </p:cNvPr>
          <p:cNvCxnSpPr>
            <a:cxnSpLocks/>
          </p:cNvCxnSpPr>
          <p:nvPr/>
        </p:nvCxnSpPr>
        <p:spPr>
          <a:xfrm>
            <a:off x="0" y="607561"/>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E260FA-E778-C748-82BD-514BEE278F8A}"/>
              </a:ext>
            </a:extLst>
          </p:cNvPr>
          <p:cNvSpPr txBox="1"/>
          <p:nvPr/>
        </p:nvSpPr>
        <p:spPr>
          <a:xfrm>
            <a:off x="41191" y="84341"/>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Distributions:</a:t>
            </a:r>
          </a:p>
        </p:txBody>
      </p:sp>
      <p:sp>
        <p:nvSpPr>
          <p:cNvPr id="12" name="TextBox 11">
            <a:extLst>
              <a:ext uri="{FF2B5EF4-FFF2-40B4-BE49-F238E27FC236}">
                <a16:creationId xmlns:a16="http://schemas.microsoft.com/office/drawing/2014/main" id="{3C938686-3935-D84A-A8AB-098251A58DF8}"/>
              </a:ext>
            </a:extLst>
          </p:cNvPr>
          <p:cNvSpPr txBox="1"/>
          <p:nvPr/>
        </p:nvSpPr>
        <p:spPr>
          <a:xfrm>
            <a:off x="2156346" y="176056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aphicFrame>
        <p:nvGraphicFramePr>
          <p:cNvPr id="14" name="Chart 13">
            <a:extLst>
              <a:ext uri="{FF2B5EF4-FFF2-40B4-BE49-F238E27FC236}">
                <a16:creationId xmlns:a16="http://schemas.microsoft.com/office/drawing/2014/main" id="{9C73664B-EF9F-2E4F-91BA-BB16D19823FF}"/>
              </a:ext>
            </a:extLst>
          </p:cNvPr>
          <p:cNvGraphicFramePr/>
          <p:nvPr>
            <p:extLst>
              <p:ext uri="{D42A27DB-BD31-4B8C-83A1-F6EECF244321}">
                <p14:modId xmlns:p14="http://schemas.microsoft.com/office/powerpoint/2010/main" val="1954183821"/>
              </p:ext>
            </p:extLst>
          </p:nvPr>
        </p:nvGraphicFramePr>
        <p:xfrm>
          <a:off x="5679583" y="947015"/>
          <a:ext cx="5821251" cy="64163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B6436A30-E4AB-114C-9F87-128E2A8BA9B8}"/>
              </a:ext>
            </a:extLst>
          </p:cNvPr>
          <p:cNvGraphicFramePr/>
          <p:nvPr>
            <p:extLst>
              <p:ext uri="{D42A27DB-BD31-4B8C-83A1-F6EECF244321}">
                <p14:modId xmlns:p14="http://schemas.microsoft.com/office/powerpoint/2010/main" val="1834521613"/>
              </p:ext>
            </p:extLst>
          </p:nvPr>
        </p:nvGraphicFramePr>
        <p:xfrm>
          <a:off x="1508930" y="2890353"/>
          <a:ext cx="3632322" cy="18432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E6D5DB42-DF58-BC4B-A3C0-ACA6F313C9E2}"/>
              </a:ext>
            </a:extLst>
          </p:cNvPr>
          <p:cNvGraphicFramePr/>
          <p:nvPr>
            <p:extLst>
              <p:ext uri="{D42A27DB-BD31-4B8C-83A1-F6EECF244321}">
                <p14:modId xmlns:p14="http://schemas.microsoft.com/office/powerpoint/2010/main" val="1515237407"/>
              </p:ext>
            </p:extLst>
          </p:nvPr>
        </p:nvGraphicFramePr>
        <p:xfrm>
          <a:off x="450761" y="947015"/>
          <a:ext cx="5228822" cy="591098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BAA1FCD2-52AE-ED42-97F0-1EB3EB24E41D}"/>
              </a:ext>
            </a:extLst>
          </p:cNvPr>
          <p:cNvSpPr txBox="1"/>
          <p:nvPr/>
        </p:nvSpPr>
        <p:spPr>
          <a:xfrm>
            <a:off x="9814560" y="46329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Tree>
    <p:extLst>
      <p:ext uri="{BB962C8B-B14F-4D97-AF65-F5344CB8AC3E}">
        <p14:creationId xmlns:p14="http://schemas.microsoft.com/office/powerpoint/2010/main" val="240528669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EBE65098-C5FF-3848-B4A5-CE3667377DDD}"/>
              </a:ext>
            </a:extLst>
          </p:cNvPr>
          <p:cNvCxnSpPr>
            <a:cxnSpLocks/>
          </p:cNvCxnSpPr>
          <p:nvPr/>
        </p:nvCxnSpPr>
        <p:spPr>
          <a:xfrm>
            <a:off x="0" y="607561"/>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D739DC-9C90-B942-A5C5-42F9234CE81E}"/>
              </a:ext>
            </a:extLst>
          </p:cNvPr>
          <p:cNvSpPr txBox="1"/>
          <p:nvPr/>
        </p:nvSpPr>
        <p:spPr>
          <a:xfrm>
            <a:off x="0" y="0"/>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Graphs:</a:t>
            </a:r>
          </a:p>
        </p:txBody>
      </p:sp>
      <p:pic>
        <p:nvPicPr>
          <p:cNvPr id="8" name="Picture 7">
            <a:extLst>
              <a:ext uri="{FF2B5EF4-FFF2-40B4-BE49-F238E27FC236}">
                <a16:creationId xmlns:a16="http://schemas.microsoft.com/office/drawing/2014/main" id="{0D7A8020-247A-A148-A5FB-CCD6BC4AE203}"/>
              </a:ext>
            </a:extLst>
          </p:cNvPr>
          <p:cNvPicPr>
            <a:picLocks noChangeAspect="1"/>
          </p:cNvPicPr>
          <p:nvPr/>
        </p:nvPicPr>
        <p:blipFill>
          <a:blip r:embed="rId2"/>
          <a:stretch>
            <a:fillRect/>
          </a:stretch>
        </p:blipFill>
        <p:spPr>
          <a:xfrm>
            <a:off x="1050325" y="736917"/>
            <a:ext cx="10416746" cy="5187908"/>
          </a:xfrm>
          <a:prstGeom prst="rect">
            <a:avLst/>
          </a:prstGeom>
        </p:spPr>
      </p:pic>
      <p:sp>
        <p:nvSpPr>
          <p:cNvPr id="11" name="Freeform 10">
            <a:extLst>
              <a:ext uri="{FF2B5EF4-FFF2-40B4-BE49-F238E27FC236}">
                <a16:creationId xmlns:a16="http://schemas.microsoft.com/office/drawing/2014/main" id="{C87DC315-AF77-EE4D-A404-AF963DD0FC2C}"/>
              </a:ext>
            </a:extLst>
          </p:cNvPr>
          <p:cNvSpPr/>
          <p:nvPr/>
        </p:nvSpPr>
        <p:spPr>
          <a:xfrm>
            <a:off x="470681" y="5924825"/>
            <a:ext cx="8673320" cy="7166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graph displays the distribution of ‘sectors’ which were targeted and how these numbers are distributed throughout the main regions of the world.</a:t>
            </a:r>
          </a:p>
        </p:txBody>
      </p:sp>
      <p:sp>
        <p:nvSpPr>
          <p:cNvPr id="12" name="Freeform 11">
            <a:extLst>
              <a:ext uri="{FF2B5EF4-FFF2-40B4-BE49-F238E27FC236}">
                <a16:creationId xmlns:a16="http://schemas.microsoft.com/office/drawing/2014/main" id="{E365F923-64DA-A54C-919E-597DD8BB3471}"/>
              </a:ext>
            </a:extLst>
          </p:cNvPr>
          <p:cNvSpPr/>
          <p:nvPr/>
        </p:nvSpPr>
        <p:spPr>
          <a:xfrm>
            <a:off x="1448894" y="5924825"/>
            <a:ext cx="8673320" cy="7166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graph displays the distribution of ‘sectors’ which were targeted and how frequently these attacks were conducted with different methods.</a:t>
            </a:r>
          </a:p>
        </p:txBody>
      </p:sp>
      <p:pic>
        <p:nvPicPr>
          <p:cNvPr id="13" name="Picture 12">
            <a:extLst>
              <a:ext uri="{FF2B5EF4-FFF2-40B4-BE49-F238E27FC236}">
                <a16:creationId xmlns:a16="http://schemas.microsoft.com/office/drawing/2014/main" id="{9FC32FA4-C336-9E49-B364-672FC140035D}"/>
              </a:ext>
            </a:extLst>
          </p:cNvPr>
          <p:cNvPicPr>
            <a:picLocks noChangeAspect="1"/>
          </p:cNvPicPr>
          <p:nvPr/>
        </p:nvPicPr>
        <p:blipFill>
          <a:blip r:embed="rId3"/>
          <a:stretch>
            <a:fillRect/>
          </a:stretch>
        </p:blipFill>
        <p:spPr>
          <a:xfrm>
            <a:off x="1223319" y="795716"/>
            <a:ext cx="10070757" cy="5070311"/>
          </a:xfrm>
          <a:prstGeom prst="rect">
            <a:avLst/>
          </a:prstGeom>
        </p:spPr>
      </p:pic>
    </p:spTree>
    <p:extLst>
      <p:ext uri="{BB962C8B-B14F-4D97-AF65-F5344CB8AC3E}">
        <p14:creationId xmlns:p14="http://schemas.microsoft.com/office/powerpoint/2010/main" val="415295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900" decel="100000" fill="hold"/>
                                        <p:tgtEl>
                                          <p:spTgt spid="1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11"/>
                                        </p:tgtEl>
                                      </p:cBhvr>
                                    </p:animEffect>
                                    <p:anim calcmode="lin" valueType="num">
                                      <p:cBhvr>
                                        <p:cTn id="25" dur="1000"/>
                                        <p:tgtEl>
                                          <p:spTgt spid="11"/>
                                        </p:tgtEl>
                                        <p:attrNameLst>
                                          <p:attrName>ppt_x</p:attrName>
                                        </p:attrNameLst>
                                      </p:cBhvr>
                                      <p:tavLst>
                                        <p:tav tm="0">
                                          <p:val>
                                            <p:strVal val="ppt_x"/>
                                          </p:val>
                                        </p:tav>
                                        <p:tav tm="100000">
                                          <p:val>
                                            <p:strVal val="ppt_x"/>
                                          </p:val>
                                        </p:tav>
                                      </p:tavLst>
                                    </p:anim>
                                    <p:anim calcmode="lin" valueType="num">
                                      <p:cBhvr>
                                        <p:cTn id="26" dur="1000"/>
                                        <p:tgtEl>
                                          <p:spTgt spid="11"/>
                                        </p:tgtEl>
                                        <p:attrNameLst>
                                          <p:attrName>ppt_y</p:attrName>
                                        </p:attrNameLst>
                                      </p:cBhvr>
                                      <p:tavLst>
                                        <p:tav tm="0">
                                          <p:val>
                                            <p:strVal val="ppt_y"/>
                                          </p:val>
                                        </p:tav>
                                        <p:tav tm="100000">
                                          <p:val>
                                            <p:strVal val="ppt_y+.1"/>
                                          </p:val>
                                        </p:tav>
                                      </p:tavLst>
                                    </p:anim>
                                    <p:set>
                                      <p:cBhvr>
                                        <p:cTn id="27" dur="1" fill="hold">
                                          <p:stCondLst>
                                            <p:cond delay="9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900" decel="100000" fill="hold"/>
                                        <p:tgtEl>
                                          <p:spTgt spid="1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heel(1)">
                                      <p:cBhvr>
                                        <p:cTn id="4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1057855"/>
            <a:ext cx="296934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5CD1597-2A46-C947-BC8E-A2CE8711B99B}"/>
              </a:ext>
            </a:extLst>
          </p:cNvPr>
          <p:cNvSpPr txBox="1"/>
          <p:nvPr/>
        </p:nvSpPr>
        <p:spPr>
          <a:xfrm>
            <a:off x="4970206" y="346587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5" name="Rectangle 4">
            <a:extLst>
              <a:ext uri="{FF2B5EF4-FFF2-40B4-BE49-F238E27FC236}">
                <a16:creationId xmlns:a16="http://schemas.microsoft.com/office/drawing/2014/main" id="{D5864E61-3A0A-1A48-8EA5-D5815109B105}"/>
              </a:ext>
            </a:extLst>
          </p:cNvPr>
          <p:cNvSpPr/>
          <p:nvPr/>
        </p:nvSpPr>
        <p:spPr>
          <a:xfrm>
            <a:off x="3422827" y="3031175"/>
            <a:ext cx="6096000" cy="369332"/>
          </a:xfrm>
          <a:prstGeom prst="rect">
            <a:avLst/>
          </a:prstGeom>
        </p:spPr>
        <p:txBody>
          <a:bodyPr>
            <a:spAutoFit/>
          </a:bodyPr>
          <a:lstStyle/>
          <a:p>
            <a:endParaRPr lang="en-US" dirty="0"/>
          </a:p>
        </p:txBody>
      </p:sp>
      <p:sp>
        <p:nvSpPr>
          <p:cNvPr id="3" name="TextBox 2">
            <a:extLst>
              <a:ext uri="{FF2B5EF4-FFF2-40B4-BE49-F238E27FC236}">
                <a16:creationId xmlns:a16="http://schemas.microsoft.com/office/drawing/2014/main" id="{9309B44B-A7DE-384A-A2A2-30232611A0EE}"/>
              </a:ext>
            </a:extLst>
          </p:cNvPr>
          <p:cNvSpPr txBox="1"/>
          <p:nvPr/>
        </p:nvSpPr>
        <p:spPr>
          <a:xfrm>
            <a:off x="1150374" y="33429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3DD5E8AE-57C9-C64F-8504-F30F810200A4}"/>
              </a:ext>
            </a:extLst>
          </p:cNvPr>
          <p:cNvSpPr txBox="1"/>
          <p:nvPr/>
        </p:nvSpPr>
        <p:spPr>
          <a:xfrm>
            <a:off x="-819340" y="103748"/>
            <a:ext cx="5764965" cy="954107"/>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 / </a:t>
            </a:r>
          </a:p>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Selection</a:t>
            </a:r>
          </a:p>
        </p:txBody>
      </p:sp>
      <p:grpSp>
        <p:nvGrpSpPr>
          <p:cNvPr id="35" name="Group 34">
            <a:extLst>
              <a:ext uri="{FF2B5EF4-FFF2-40B4-BE49-F238E27FC236}">
                <a16:creationId xmlns:a16="http://schemas.microsoft.com/office/drawing/2014/main" id="{DE3C9D6E-F000-7143-B5C2-1C22AF30B6BF}"/>
              </a:ext>
            </a:extLst>
          </p:cNvPr>
          <p:cNvGrpSpPr/>
          <p:nvPr/>
        </p:nvGrpSpPr>
        <p:grpSpPr>
          <a:xfrm>
            <a:off x="7327281" y="4759187"/>
            <a:ext cx="4437098" cy="1835847"/>
            <a:chOff x="641615" y="1042091"/>
            <a:chExt cx="4437098" cy="1835847"/>
          </a:xfrm>
        </p:grpSpPr>
        <p:pic>
          <p:nvPicPr>
            <p:cNvPr id="36" name="Picture 35">
              <a:extLst>
                <a:ext uri="{FF2B5EF4-FFF2-40B4-BE49-F238E27FC236}">
                  <a16:creationId xmlns:a16="http://schemas.microsoft.com/office/drawing/2014/main" id="{14167540-24E9-8447-B8D6-279F889B4139}"/>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37" name="Picture 36">
              <a:extLst>
                <a:ext uri="{FF2B5EF4-FFF2-40B4-BE49-F238E27FC236}">
                  <a16:creationId xmlns:a16="http://schemas.microsoft.com/office/drawing/2014/main" id="{57923E3C-EB89-BB4E-A268-FCB1192E262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517" y="2577393"/>
              <a:ext cx="305979" cy="300545"/>
            </a:xfrm>
            <a:prstGeom prst="rect">
              <a:avLst/>
            </a:prstGeom>
          </p:spPr>
        </p:pic>
        <p:pic>
          <p:nvPicPr>
            <p:cNvPr id="38" name="Picture 37">
              <a:extLst>
                <a:ext uri="{FF2B5EF4-FFF2-40B4-BE49-F238E27FC236}">
                  <a16:creationId xmlns:a16="http://schemas.microsoft.com/office/drawing/2014/main" id="{B199CE0A-B501-C446-96FC-ADFD4ED9800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39" name="Picture 38">
              <a:extLst>
                <a:ext uri="{FF2B5EF4-FFF2-40B4-BE49-F238E27FC236}">
                  <a16:creationId xmlns:a16="http://schemas.microsoft.com/office/drawing/2014/main" id="{78A00AAD-51CF-B74C-BBFE-D15E9615CF01}"/>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221515" y="2261941"/>
              <a:ext cx="453699" cy="430597"/>
            </a:xfrm>
            <a:prstGeom prst="rect">
              <a:avLst/>
            </a:prstGeom>
            <a:noFill/>
            <a:ln>
              <a:noFill/>
            </a:ln>
            <a:effectLst>
              <a:glow rad="101600">
                <a:schemeClr val="accent6">
                  <a:satMod val="175000"/>
                  <a:alpha val="40000"/>
                </a:schemeClr>
              </a:glow>
            </a:effectLst>
          </p:spPr>
        </p:pic>
        <p:pic>
          <p:nvPicPr>
            <p:cNvPr id="40" name="Picture 39">
              <a:extLst>
                <a:ext uri="{FF2B5EF4-FFF2-40B4-BE49-F238E27FC236}">
                  <a16:creationId xmlns:a16="http://schemas.microsoft.com/office/drawing/2014/main" id="{270C11A5-62C9-B049-B82B-5B5A8714C574}"/>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36540" y="2574786"/>
              <a:ext cx="329591" cy="299226"/>
            </a:xfrm>
            <a:prstGeom prst="rect">
              <a:avLst/>
            </a:prstGeom>
          </p:spPr>
        </p:pic>
        <p:sp>
          <p:nvSpPr>
            <p:cNvPr id="41" name="TextBox 40">
              <a:extLst>
                <a:ext uri="{FF2B5EF4-FFF2-40B4-BE49-F238E27FC236}">
                  <a16:creationId xmlns:a16="http://schemas.microsoft.com/office/drawing/2014/main" id="{EB4E13AA-98D3-254C-8DA6-69CEEB2E3A3E}"/>
                </a:ext>
              </a:extLst>
            </p:cNvPr>
            <p:cNvSpPr txBox="1"/>
            <p:nvPr/>
          </p:nvSpPr>
          <p:spPr>
            <a:xfrm rot="17977865">
              <a:off x="323240" y="1827836"/>
              <a:ext cx="154521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2" name="TextBox 41">
              <a:extLst>
                <a:ext uri="{FF2B5EF4-FFF2-40B4-BE49-F238E27FC236}">
                  <a16:creationId xmlns:a16="http://schemas.microsoft.com/office/drawing/2014/main" id="{1495146E-BAB5-C742-A0A2-2A70BC9DB999}"/>
                </a:ext>
              </a:extLst>
            </p:cNvPr>
            <p:cNvSpPr txBox="1"/>
            <p:nvPr/>
          </p:nvSpPr>
          <p:spPr>
            <a:xfrm rot="17977865">
              <a:off x="1115339" y="1833574"/>
              <a:ext cx="150056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43" name="TextBox 42">
              <a:extLst>
                <a:ext uri="{FF2B5EF4-FFF2-40B4-BE49-F238E27FC236}">
                  <a16:creationId xmlns:a16="http://schemas.microsoft.com/office/drawing/2014/main" id="{FDB9B091-BA32-EF44-AEFA-5381243C15B7}"/>
                </a:ext>
              </a:extLst>
            </p:cNvPr>
            <p:cNvSpPr txBox="1"/>
            <p:nvPr/>
          </p:nvSpPr>
          <p:spPr>
            <a:xfrm rot="17977865">
              <a:off x="2068676" y="1571321"/>
              <a:ext cx="1430113" cy="3716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a:t>
              </a: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Wrangling</a:t>
              </a: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   </a:t>
              </a:r>
            </a:p>
          </p:txBody>
        </p:sp>
        <p:sp>
          <p:nvSpPr>
            <p:cNvPr id="44" name="TextBox 43">
              <a:extLst>
                <a:ext uri="{FF2B5EF4-FFF2-40B4-BE49-F238E27FC236}">
                  <a16:creationId xmlns:a16="http://schemas.microsoft.com/office/drawing/2014/main" id="{99EC1C84-91D9-2741-B445-F7FA96B9658F}"/>
                </a:ext>
              </a:extLst>
            </p:cNvPr>
            <p:cNvSpPr txBox="1"/>
            <p:nvPr/>
          </p:nvSpPr>
          <p:spPr>
            <a:xfrm rot="17977865">
              <a:off x="2647001" y="1841641"/>
              <a:ext cx="14416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45" name="TextBox 44">
              <a:extLst>
                <a:ext uri="{FF2B5EF4-FFF2-40B4-BE49-F238E27FC236}">
                  <a16:creationId xmlns:a16="http://schemas.microsoft.com/office/drawing/2014/main" id="{C964CC7D-8833-0042-9E01-31FD0879DD59}"/>
                </a:ext>
              </a:extLst>
            </p:cNvPr>
            <p:cNvSpPr txBox="1"/>
            <p:nvPr/>
          </p:nvSpPr>
          <p:spPr>
            <a:xfrm rot="17977865">
              <a:off x="3429115" y="1834984"/>
              <a:ext cx="145672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46" name="Picture 45">
              <a:extLst>
                <a:ext uri="{FF2B5EF4-FFF2-40B4-BE49-F238E27FC236}">
                  <a16:creationId xmlns:a16="http://schemas.microsoft.com/office/drawing/2014/main" id="{71C5AB13-F9CB-9041-9EA5-B45BA06B7D6A}"/>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47" name="TextBox 46">
              <a:extLst>
                <a:ext uri="{FF2B5EF4-FFF2-40B4-BE49-F238E27FC236}">
                  <a16:creationId xmlns:a16="http://schemas.microsoft.com/office/drawing/2014/main" id="{C8BF8452-54F1-0F46-A0CC-B08F64999DAA}"/>
                </a:ext>
              </a:extLst>
            </p:cNvPr>
            <p:cNvSpPr txBox="1"/>
            <p:nvPr/>
          </p:nvSpPr>
          <p:spPr>
            <a:xfrm rot="17977865">
              <a:off x="4169977" y="1869556"/>
              <a:ext cx="129703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8" name="Straight Connector 47">
              <a:extLst>
                <a:ext uri="{FF2B5EF4-FFF2-40B4-BE49-F238E27FC236}">
                  <a16:creationId xmlns:a16="http://schemas.microsoft.com/office/drawing/2014/main" id="{9055DB4B-2F9A-7A45-8C74-070A23ABC877}"/>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990CFEAD-3663-A146-8719-902292789F27}"/>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935931EC-1322-BD46-B9BE-D7C38AA158B7}"/>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6BE822E5-B47B-8E40-B52C-C74CA751FB7F}"/>
                </a:ext>
              </a:extLst>
            </p:cNvPr>
            <p:cNvCxnSpPr>
              <a:cxnSpLocks/>
            </p:cNvCxnSpPr>
            <p:nvPr/>
          </p:nvCxnSpPr>
          <p:spPr>
            <a:xfrm flipV="1">
              <a:off x="1649655" y="1722675"/>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5FBF3DEC-A4B4-A14D-AD27-D1FE91FDE538}"/>
                </a:ext>
              </a:extLst>
            </p:cNvPr>
            <p:cNvCxnSpPr>
              <a:cxnSpLocks/>
            </p:cNvCxnSpPr>
            <p:nvPr/>
          </p:nvCxnSpPr>
          <p:spPr>
            <a:xfrm flipV="1">
              <a:off x="2631637" y="1643992"/>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FEE9C010-B8F5-A54E-BA17-8419C218F010}"/>
                </a:ext>
              </a:extLst>
            </p:cNvPr>
            <p:cNvCxnSpPr>
              <a:cxnSpLocks/>
            </p:cNvCxnSpPr>
            <p:nvPr/>
          </p:nvCxnSpPr>
          <p:spPr>
            <a:xfrm flipV="1">
              <a:off x="3173810" y="1761741"/>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3E562727-6631-0F41-916F-DBBA999D710C}"/>
                </a:ext>
              </a:extLst>
            </p:cNvPr>
            <p:cNvCxnSpPr>
              <a:cxnSpLocks/>
            </p:cNvCxnSpPr>
            <p:nvPr/>
          </p:nvCxnSpPr>
          <p:spPr>
            <a:xfrm>
              <a:off x="1025454" y="2734039"/>
              <a:ext cx="29638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1AB71-592A-5D4A-9F8B-C69ADA9DE30D}"/>
                </a:ext>
              </a:extLst>
            </p:cNvPr>
            <p:cNvCxnSpPr>
              <a:cxnSpLocks/>
            </p:cNvCxnSpPr>
            <p:nvPr/>
          </p:nvCxnSpPr>
          <p:spPr>
            <a:xfrm>
              <a:off x="1842530" y="2734039"/>
              <a:ext cx="252733"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8FCA4CA-E8B9-9643-A91A-ABDA269F4FED}"/>
                </a:ext>
              </a:extLst>
            </p:cNvPr>
            <p:cNvCxnSpPr>
              <a:cxnSpLocks/>
            </p:cNvCxnSpPr>
            <p:nvPr/>
          </p:nvCxnSpPr>
          <p:spPr>
            <a:xfrm>
              <a:off x="2683083" y="2734039"/>
              <a:ext cx="199209"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DB3F604-D47E-784C-8E0A-52255447D8BC}"/>
                </a:ext>
              </a:extLst>
            </p:cNvPr>
            <p:cNvCxnSpPr>
              <a:cxnSpLocks/>
            </p:cNvCxnSpPr>
            <p:nvPr/>
          </p:nvCxnSpPr>
          <p:spPr>
            <a:xfrm>
              <a:off x="3302575" y="2742272"/>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C320751-A5E1-534F-994A-E17B7D34E73D}"/>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B9DEC8-DA15-954B-91E9-EDDE747C808B}"/>
              </a:ext>
            </a:extLst>
          </p:cNvPr>
          <p:cNvSpPr txBox="1"/>
          <p:nvPr/>
        </p:nvSpPr>
        <p:spPr>
          <a:xfrm>
            <a:off x="4831492" y="129745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3" name="Group 12">
            <a:extLst>
              <a:ext uri="{FF2B5EF4-FFF2-40B4-BE49-F238E27FC236}">
                <a16:creationId xmlns:a16="http://schemas.microsoft.com/office/drawing/2014/main" id="{B58176BA-A7B1-614A-8936-00293BF55A88}"/>
              </a:ext>
            </a:extLst>
          </p:cNvPr>
          <p:cNvGrpSpPr/>
          <p:nvPr/>
        </p:nvGrpSpPr>
        <p:grpSpPr>
          <a:xfrm>
            <a:off x="389583" y="980089"/>
            <a:ext cx="11768142" cy="5731160"/>
            <a:chOff x="389583" y="980089"/>
            <a:chExt cx="11768142" cy="5731160"/>
          </a:xfrm>
        </p:grpSpPr>
        <p:sp>
          <p:nvSpPr>
            <p:cNvPr id="7" name="Freeform 6">
              <a:extLst>
                <a:ext uri="{FF2B5EF4-FFF2-40B4-BE49-F238E27FC236}">
                  <a16:creationId xmlns:a16="http://schemas.microsoft.com/office/drawing/2014/main" id="{F8557FAE-5D3B-DF4A-AECC-BA9343EFE8D0}"/>
                </a:ext>
              </a:extLst>
            </p:cNvPr>
            <p:cNvSpPr/>
            <p:nvPr/>
          </p:nvSpPr>
          <p:spPr>
            <a:xfrm>
              <a:off x="4524092" y="1188886"/>
              <a:ext cx="3185247" cy="56105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 Select-</a:t>
              </a: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KBest</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and PCA on the whole dataset </a:t>
              </a:r>
            </a:p>
          </p:txBody>
        </p:sp>
        <p:pic>
          <p:nvPicPr>
            <p:cNvPr id="9" name="Picture 8">
              <a:extLst>
                <a:ext uri="{FF2B5EF4-FFF2-40B4-BE49-F238E27FC236}">
                  <a16:creationId xmlns:a16="http://schemas.microsoft.com/office/drawing/2014/main" id="{24E99443-0B3F-FE4D-A041-2B4030C3CA6F}"/>
                </a:ext>
              </a:extLst>
            </p:cNvPr>
            <p:cNvPicPr>
              <a:picLocks noChangeAspect="1"/>
            </p:cNvPicPr>
            <p:nvPr/>
          </p:nvPicPr>
          <p:blipFill>
            <a:blip r:embed="rId11"/>
            <a:stretch>
              <a:fillRect/>
            </a:stretch>
          </p:blipFill>
          <p:spPr>
            <a:xfrm>
              <a:off x="391300" y="4010926"/>
              <a:ext cx="2775101" cy="2700323"/>
            </a:xfrm>
            <a:prstGeom prst="rect">
              <a:avLst/>
            </a:prstGeom>
          </p:spPr>
        </p:pic>
        <p:sp>
          <p:nvSpPr>
            <p:cNvPr id="34" name="Freeform 33">
              <a:extLst>
                <a:ext uri="{FF2B5EF4-FFF2-40B4-BE49-F238E27FC236}">
                  <a16:creationId xmlns:a16="http://schemas.microsoft.com/office/drawing/2014/main" id="{18644A3B-9E58-9F49-B7CC-5EE3B8042205}"/>
                </a:ext>
              </a:extLst>
            </p:cNvPr>
            <p:cNvSpPr/>
            <p:nvPr/>
          </p:nvSpPr>
          <p:spPr>
            <a:xfrm>
              <a:off x="4520045" y="2654542"/>
              <a:ext cx="3069122" cy="19522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 both algorithms on subsets of the data which were isolated according to the following features:</a:t>
              </a:r>
            </a:p>
            <a:p>
              <a:pPr marL="0" lvl="0" indent="0" algn="l" defTabSz="622300">
                <a:lnSpc>
                  <a:spcPct val="90000"/>
                </a:lnSpc>
                <a:spcBef>
                  <a:spcPct val="0"/>
                </a:spcBef>
                <a:spcAft>
                  <a:spcPct val="35000"/>
                </a:spcAft>
                <a:buNone/>
              </a:pP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 </a:t>
              </a:r>
            </a:p>
            <a:p>
              <a:pPr marL="0" lvl="0" indent="0" algn="l" defTabSz="622300">
                <a:lnSpc>
                  <a:spcPct val="90000"/>
                </a:lnSpc>
                <a:spcBef>
                  <a:spcPct val="0"/>
                </a:spcBef>
                <a:spcAft>
                  <a:spcPct val="35000"/>
                </a:spcAft>
                <a:buNone/>
              </a:pP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9" name="Freeform 58">
              <a:extLst>
                <a:ext uri="{FF2B5EF4-FFF2-40B4-BE49-F238E27FC236}">
                  <a16:creationId xmlns:a16="http://schemas.microsoft.com/office/drawing/2014/main" id="{9E3571B1-CC04-B14B-84BF-7DBC0A878327}"/>
                </a:ext>
              </a:extLst>
            </p:cNvPr>
            <p:cNvSpPr/>
            <p:nvPr/>
          </p:nvSpPr>
          <p:spPr>
            <a:xfrm>
              <a:off x="389583" y="1362422"/>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 K-Best:</a:t>
              </a:r>
            </a:p>
          </p:txBody>
        </p:sp>
        <p:sp>
          <p:nvSpPr>
            <p:cNvPr id="60" name="Freeform 59">
              <a:extLst>
                <a:ext uri="{FF2B5EF4-FFF2-40B4-BE49-F238E27FC236}">
                  <a16:creationId xmlns:a16="http://schemas.microsoft.com/office/drawing/2014/main" id="{C4E7E4AF-752D-2D41-8FF3-C0FEFDBF18D0}"/>
                </a:ext>
              </a:extLst>
            </p:cNvPr>
            <p:cNvSpPr/>
            <p:nvPr/>
          </p:nvSpPr>
          <p:spPr>
            <a:xfrm>
              <a:off x="7942042" y="1368368"/>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Principle Component </a:t>
              </a:r>
            </a:p>
            <a:p>
              <a:pPr marL="0" lvl="0" indent="0" algn="ctr" defTabSz="680085">
                <a:lnSpc>
                  <a:spcPct val="90000"/>
                </a:lnSpc>
                <a:spcBef>
                  <a:spcPct val="0"/>
                </a:spcBef>
                <a:spcAft>
                  <a:spcPct val="35000"/>
                </a:spcAft>
                <a:buNone/>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Analysis:</a:t>
              </a:r>
              <a:endPar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endParaRPr>
            </a:p>
          </p:txBody>
        </p:sp>
        <p:pic>
          <p:nvPicPr>
            <p:cNvPr id="61" name="Picture 60">
              <a:extLst>
                <a:ext uri="{FF2B5EF4-FFF2-40B4-BE49-F238E27FC236}">
                  <a16:creationId xmlns:a16="http://schemas.microsoft.com/office/drawing/2014/main" id="{161FDFA1-E58E-4449-9B57-4BBFC161FFAB}"/>
                </a:ext>
              </a:extLst>
            </p:cNvPr>
            <p:cNvPicPr>
              <a:picLocks noChangeAspect="1"/>
            </p:cNvPicPr>
            <p:nvPr/>
          </p:nvPicPr>
          <p:blipFill>
            <a:blip r:embed="rId12">
              <a:duotone>
                <a:schemeClr val="accent1">
                  <a:shade val="45000"/>
                  <a:satMod val="135000"/>
                </a:schemeClr>
                <a:prstClr val="white"/>
              </a:duotone>
            </a:blip>
            <a:stretch>
              <a:fillRect/>
            </a:stretch>
          </p:blipFill>
          <p:spPr>
            <a:xfrm>
              <a:off x="4133244" y="3150973"/>
              <a:ext cx="386801" cy="347516"/>
            </a:xfrm>
            <a:prstGeom prst="rect">
              <a:avLst/>
            </a:prstGeom>
            <a:effectLst/>
          </p:spPr>
        </p:pic>
        <p:pic>
          <p:nvPicPr>
            <p:cNvPr id="62" name="Picture 61">
              <a:extLst>
                <a:ext uri="{FF2B5EF4-FFF2-40B4-BE49-F238E27FC236}">
                  <a16:creationId xmlns:a16="http://schemas.microsoft.com/office/drawing/2014/main" id="{216A3AD0-5154-E541-84FD-17E6A8F081C8}"/>
                </a:ext>
              </a:extLst>
            </p:cNvPr>
            <p:cNvPicPr>
              <a:picLocks noChangeAspect="1"/>
            </p:cNvPicPr>
            <p:nvPr/>
          </p:nvPicPr>
          <p:blipFill rotWithShape="1">
            <a:blip r:embed="rId13">
              <a:duotone>
                <a:schemeClr val="accent1">
                  <a:shade val="45000"/>
                  <a:satMod val="135000"/>
                </a:schemeClr>
                <a:prstClr val="white"/>
              </a:duotone>
            </a:blip>
            <a:srcRect t="1" r="1536" b="792"/>
            <a:stretch/>
          </p:blipFill>
          <p:spPr>
            <a:xfrm>
              <a:off x="5647072" y="1703916"/>
              <a:ext cx="347688" cy="1036837"/>
            </a:xfrm>
            <a:prstGeom prst="rect">
              <a:avLst/>
            </a:prstGeom>
          </p:spPr>
        </p:pic>
        <p:pic>
          <p:nvPicPr>
            <p:cNvPr id="64" name="Picture 63">
              <a:extLst>
                <a:ext uri="{FF2B5EF4-FFF2-40B4-BE49-F238E27FC236}">
                  <a16:creationId xmlns:a16="http://schemas.microsoft.com/office/drawing/2014/main" id="{FBAE7DAE-3824-9948-AD19-8A17C2B87A44}"/>
                </a:ext>
              </a:extLst>
            </p:cNvPr>
            <p:cNvPicPr>
              <a:picLocks noChangeAspect="1"/>
            </p:cNvPicPr>
            <p:nvPr/>
          </p:nvPicPr>
          <p:blipFill>
            <a:blip r:embed="rId14">
              <a:duotone>
                <a:schemeClr val="accent1">
                  <a:shade val="45000"/>
                  <a:satMod val="135000"/>
                </a:schemeClr>
                <a:prstClr val="white"/>
              </a:duotone>
            </a:blip>
            <a:stretch>
              <a:fillRect/>
            </a:stretch>
          </p:blipFill>
          <p:spPr>
            <a:xfrm rot="18204549">
              <a:off x="5659430" y="4498147"/>
              <a:ext cx="322971" cy="617573"/>
            </a:xfrm>
            <a:prstGeom prst="rect">
              <a:avLst/>
            </a:prstGeom>
          </p:spPr>
        </p:pic>
        <p:pic>
          <p:nvPicPr>
            <p:cNvPr id="65" name="Picture 64">
              <a:extLst>
                <a:ext uri="{FF2B5EF4-FFF2-40B4-BE49-F238E27FC236}">
                  <a16:creationId xmlns:a16="http://schemas.microsoft.com/office/drawing/2014/main" id="{A72C7EF7-DCC8-BD4B-B1CB-F04718D8BA98}"/>
                </a:ext>
              </a:extLst>
            </p:cNvPr>
            <p:cNvPicPr>
              <a:picLocks noChangeAspect="1"/>
            </p:cNvPicPr>
            <p:nvPr/>
          </p:nvPicPr>
          <p:blipFill>
            <a:blip r:embed="rId15">
              <a:duotone>
                <a:schemeClr val="accent1">
                  <a:shade val="45000"/>
                  <a:satMod val="135000"/>
                </a:schemeClr>
                <a:prstClr val="white"/>
              </a:duotone>
            </a:blip>
            <a:stretch>
              <a:fillRect/>
            </a:stretch>
          </p:blipFill>
          <p:spPr>
            <a:xfrm>
              <a:off x="4127859" y="1255014"/>
              <a:ext cx="392186" cy="379724"/>
            </a:xfrm>
            <a:prstGeom prst="rect">
              <a:avLst/>
            </a:prstGeom>
          </p:spPr>
        </p:pic>
        <p:pic>
          <p:nvPicPr>
            <p:cNvPr id="67" name="Picture 66">
              <a:extLst>
                <a:ext uri="{FF2B5EF4-FFF2-40B4-BE49-F238E27FC236}">
                  <a16:creationId xmlns:a16="http://schemas.microsoft.com/office/drawing/2014/main" id="{0B7914BD-AE84-5545-81A7-43B0522B1F74}"/>
                </a:ext>
              </a:extLst>
            </p:cNvPr>
            <p:cNvPicPr>
              <a:picLocks noChangeAspect="1"/>
            </p:cNvPicPr>
            <p:nvPr/>
          </p:nvPicPr>
          <p:blipFill>
            <a:blip r:embed="rId16">
              <a:duotone>
                <a:schemeClr val="accent1">
                  <a:shade val="45000"/>
                  <a:satMod val="135000"/>
                </a:schemeClr>
                <a:prstClr val="white"/>
              </a:duotone>
            </a:blip>
            <a:stretch>
              <a:fillRect/>
            </a:stretch>
          </p:blipFill>
          <p:spPr>
            <a:xfrm>
              <a:off x="4127157" y="5599235"/>
              <a:ext cx="387002" cy="379801"/>
            </a:xfrm>
            <a:prstGeom prst="rect">
              <a:avLst/>
            </a:prstGeom>
          </p:spPr>
        </p:pic>
        <p:sp>
          <p:nvSpPr>
            <p:cNvPr id="68" name="Freeform 67">
              <a:extLst>
                <a:ext uri="{FF2B5EF4-FFF2-40B4-BE49-F238E27FC236}">
                  <a16:creationId xmlns:a16="http://schemas.microsoft.com/office/drawing/2014/main" id="{F7E7030C-92B8-AC48-9B4F-9116DE242077}"/>
                </a:ext>
              </a:extLst>
            </p:cNvPr>
            <p:cNvSpPr/>
            <p:nvPr/>
          </p:nvSpPr>
          <p:spPr>
            <a:xfrm>
              <a:off x="694190" y="2253359"/>
              <a:ext cx="3116472" cy="1147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algorithm uses statistical measures to highlight features which have the most promising correlation to our </a:t>
              </a:r>
              <a:r>
                <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columns.</a:t>
              </a:r>
            </a:p>
          </p:txBody>
        </p:sp>
        <p:sp>
          <p:nvSpPr>
            <p:cNvPr id="69" name="Cube 68">
              <a:extLst>
                <a:ext uri="{FF2B5EF4-FFF2-40B4-BE49-F238E27FC236}">
                  <a16:creationId xmlns:a16="http://schemas.microsoft.com/office/drawing/2014/main" id="{B706FEDC-9D92-3143-8377-04395449E50F}"/>
                </a:ext>
              </a:extLst>
            </p:cNvPr>
            <p:cNvSpPr/>
            <p:nvPr/>
          </p:nvSpPr>
          <p:spPr>
            <a:xfrm>
              <a:off x="443878" y="25687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Freeform 69">
              <a:extLst>
                <a:ext uri="{FF2B5EF4-FFF2-40B4-BE49-F238E27FC236}">
                  <a16:creationId xmlns:a16="http://schemas.microsoft.com/office/drawing/2014/main" id="{54BD8BF2-6EA4-4C48-BB39-45E84C01EF16}"/>
                </a:ext>
              </a:extLst>
            </p:cNvPr>
            <p:cNvSpPr/>
            <p:nvPr/>
          </p:nvSpPr>
          <p:spPr>
            <a:xfrm>
              <a:off x="8347197" y="1987054"/>
              <a:ext cx="3810528" cy="207863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Takes a look at where all of the data-point lies.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Places vectors through areas with more variance.</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Outputs these vectors as features to describe the data’s variance.</a:t>
              </a:r>
            </a:p>
          </p:txBody>
        </p:sp>
        <p:sp>
          <p:nvSpPr>
            <p:cNvPr id="71" name="Cube 70">
              <a:extLst>
                <a:ext uri="{FF2B5EF4-FFF2-40B4-BE49-F238E27FC236}">
                  <a16:creationId xmlns:a16="http://schemas.microsoft.com/office/drawing/2014/main" id="{37C039E7-8C6E-9641-9C41-664932F1C625}"/>
                </a:ext>
              </a:extLst>
            </p:cNvPr>
            <p:cNvSpPr/>
            <p:nvPr/>
          </p:nvSpPr>
          <p:spPr>
            <a:xfrm>
              <a:off x="8089183" y="2442363"/>
              <a:ext cx="214558" cy="190230"/>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2" name="Freeform 71">
              <a:extLst>
                <a:ext uri="{FF2B5EF4-FFF2-40B4-BE49-F238E27FC236}">
                  <a16:creationId xmlns:a16="http://schemas.microsoft.com/office/drawing/2014/main" id="{BFB639E6-9697-C543-BBA4-D6D3EF53D5E0}"/>
                </a:ext>
              </a:extLst>
            </p:cNvPr>
            <p:cNvSpPr/>
            <p:nvPr/>
          </p:nvSpPr>
          <p:spPr>
            <a:xfrm>
              <a:off x="8409842" y="3596470"/>
              <a:ext cx="3681156" cy="1035454"/>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Difficult for humans to understand what these selected features/results mean (unlike Select K-Best).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73" name="Cube 72">
              <a:extLst>
                <a:ext uri="{FF2B5EF4-FFF2-40B4-BE49-F238E27FC236}">
                  <a16:creationId xmlns:a16="http://schemas.microsoft.com/office/drawing/2014/main" id="{F5CA042F-782F-5F43-BA50-4551891EA47D}"/>
                </a:ext>
              </a:extLst>
            </p:cNvPr>
            <p:cNvSpPr/>
            <p:nvPr/>
          </p:nvSpPr>
          <p:spPr>
            <a:xfrm>
              <a:off x="8087142" y="402196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4" name="Freeform 73">
              <a:extLst>
                <a:ext uri="{FF2B5EF4-FFF2-40B4-BE49-F238E27FC236}">
                  <a16:creationId xmlns:a16="http://schemas.microsoft.com/office/drawing/2014/main" id="{E71D011A-3B95-C04E-8FD2-03C06639E805}"/>
                </a:ext>
              </a:extLst>
            </p:cNvPr>
            <p:cNvSpPr/>
            <p:nvPr/>
          </p:nvSpPr>
          <p:spPr>
            <a:xfrm>
              <a:off x="8409842" y="4195422"/>
              <a:ext cx="3681156" cy="1035454"/>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return the amount of ‘explained variance,’ which can be helpful.</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75" name="Cube 74">
              <a:extLst>
                <a:ext uri="{FF2B5EF4-FFF2-40B4-BE49-F238E27FC236}">
                  <a16:creationId xmlns:a16="http://schemas.microsoft.com/office/drawing/2014/main" id="{4A10B989-9CE7-944F-BDE3-5BAB78B5FEE0}"/>
                </a:ext>
              </a:extLst>
            </p:cNvPr>
            <p:cNvSpPr/>
            <p:nvPr/>
          </p:nvSpPr>
          <p:spPr>
            <a:xfrm>
              <a:off x="8087142" y="46209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6" name="Freeform 75">
              <a:extLst>
                <a:ext uri="{FF2B5EF4-FFF2-40B4-BE49-F238E27FC236}">
                  <a16:creationId xmlns:a16="http://schemas.microsoft.com/office/drawing/2014/main" id="{8DAE1368-1B27-FA4A-BB05-CCC58D799349}"/>
                </a:ext>
              </a:extLst>
            </p:cNvPr>
            <p:cNvSpPr/>
            <p:nvPr/>
          </p:nvSpPr>
          <p:spPr>
            <a:xfrm>
              <a:off x="650734" y="3261633"/>
              <a:ext cx="3006866" cy="76697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These were the top columns selected from our dataset:</a:t>
              </a:r>
            </a:p>
          </p:txBody>
        </p:sp>
        <p:sp>
          <p:nvSpPr>
            <p:cNvPr id="77" name="Cube 76">
              <a:extLst>
                <a:ext uri="{FF2B5EF4-FFF2-40B4-BE49-F238E27FC236}">
                  <a16:creationId xmlns:a16="http://schemas.microsoft.com/office/drawing/2014/main" id="{8C433443-6AF7-B04B-860D-C3145568EB87}"/>
                </a:ext>
              </a:extLst>
            </p:cNvPr>
            <p:cNvSpPr/>
            <p:nvPr/>
          </p:nvSpPr>
          <p:spPr>
            <a:xfrm>
              <a:off x="449625" y="35207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8" name="Freeform 77">
              <a:extLst>
                <a:ext uri="{FF2B5EF4-FFF2-40B4-BE49-F238E27FC236}">
                  <a16:creationId xmlns:a16="http://schemas.microsoft.com/office/drawing/2014/main" id="{1F59C0EA-84A1-DA4C-9AAC-65CCA7EC4B45}"/>
                </a:ext>
              </a:extLst>
            </p:cNvPr>
            <p:cNvSpPr/>
            <p:nvPr/>
          </p:nvSpPr>
          <p:spPr>
            <a:xfrm>
              <a:off x="4514159" y="5283719"/>
              <a:ext cx="2681908" cy="113673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Combined results from the four steps above into two specific data-frames to test with our models:</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KBest_train</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PCA_train</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80" name="Rectangle 79">
              <a:extLst>
                <a:ext uri="{FF2B5EF4-FFF2-40B4-BE49-F238E27FC236}">
                  <a16:creationId xmlns:a16="http://schemas.microsoft.com/office/drawing/2014/main" id="{7A5445DD-82A6-5147-82EA-59311457A383}"/>
                </a:ext>
              </a:extLst>
            </p:cNvPr>
            <p:cNvSpPr/>
            <p:nvPr/>
          </p:nvSpPr>
          <p:spPr>
            <a:xfrm>
              <a:off x="4514159" y="980089"/>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grpSp>
    </p:spTree>
    <p:extLst>
      <p:ext uri="{BB962C8B-B14F-4D97-AF65-F5344CB8AC3E}">
        <p14:creationId xmlns:p14="http://schemas.microsoft.com/office/powerpoint/2010/main" val="1731884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2851355"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0E986-D5F0-9945-A6E9-8340BE7D9DD2}"/>
              </a:ext>
            </a:extLst>
          </p:cNvPr>
          <p:cNvSpPr txBox="1"/>
          <p:nvPr/>
        </p:nvSpPr>
        <p:spPr>
          <a:xfrm>
            <a:off x="-170410" y="126024"/>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3" name="TextBox 2">
            <a:extLst>
              <a:ext uri="{FF2B5EF4-FFF2-40B4-BE49-F238E27FC236}">
                <a16:creationId xmlns:a16="http://schemas.microsoft.com/office/drawing/2014/main" id="{81609690-4AFF-744A-814E-1B3EB692AF08}"/>
              </a:ext>
            </a:extLst>
          </p:cNvPr>
          <p:cNvSpPr txBox="1"/>
          <p:nvPr/>
        </p:nvSpPr>
        <p:spPr>
          <a:xfrm>
            <a:off x="4141076" y="32056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aphicFrame>
        <p:nvGraphicFramePr>
          <p:cNvPr id="31" name="Chart 30">
            <a:extLst>
              <a:ext uri="{FF2B5EF4-FFF2-40B4-BE49-F238E27FC236}">
                <a16:creationId xmlns:a16="http://schemas.microsoft.com/office/drawing/2014/main" id="{536F5835-A634-224E-8AC7-2562BCFD21E8}"/>
              </a:ext>
            </a:extLst>
          </p:cNvPr>
          <p:cNvGraphicFramePr/>
          <p:nvPr>
            <p:extLst>
              <p:ext uri="{D42A27DB-BD31-4B8C-83A1-F6EECF244321}">
                <p14:modId xmlns:p14="http://schemas.microsoft.com/office/powerpoint/2010/main" val="2113531132"/>
              </p:ext>
            </p:extLst>
          </p:nvPr>
        </p:nvGraphicFramePr>
        <p:xfrm>
          <a:off x="8873623" y="1676450"/>
          <a:ext cx="2573294" cy="2039298"/>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DBE53B09-D70C-2A49-B4AD-2BBA4AEB2632}"/>
              </a:ext>
            </a:extLst>
          </p:cNvPr>
          <p:cNvGrpSpPr/>
          <p:nvPr/>
        </p:nvGrpSpPr>
        <p:grpSpPr>
          <a:xfrm>
            <a:off x="4182006" y="1157606"/>
            <a:ext cx="9000186" cy="5363201"/>
            <a:chOff x="2314154" y="1238458"/>
            <a:chExt cx="9000186" cy="5363201"/>
          </a:xfrm>
        </p:grpSpPr>
        <p:graphicFrame>
          <p:nvGraphicFramePr>
            <p:cNvPr id="41" name="Chart 40">
              <a:extLst>
                <a:ext uri="{FF2B5EF4-FFF2-40B4-BE49-F238E27FC236}">
                  <a16:creationId xmlns:a16="http://schemas.microsoft.com/office/drawing/2014/main" id="{3AF00329-EB70-F348-9184-851A0AF0322F}"/>
                </a:ext>
              </a:extLst>
            </p:cNvPr>
            <p:cNvGraphicFramePr/>
            <p:nvPr>
              <p:extLst>
                <p:ext uri="{D42A27DB-BD31-4B8C-83A1-F6EECF244321}">
                  <p14:modId xmlns:p14="http://schemas.microsoft.com/office/powerpoint/2010/main" val="1576798817"/>
                </p:ext>
              </p:extLst>
            </p:nvPr>
          </p:nvGraphicFramePr>
          <p:xfrm>
            <a:off x="6192841" y="1238458"/>
            <a:ext cx="5121499" cy="50464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4A1DE5D0-3C9F-334C-9A75-76274D196046}"/>
                </a:ext>
              </a:extLst>
            </p:cNvPr>
            <p:cNvGraphicFramePr/>
            <p:nvPr>
              <p:extLst>
                <p:ext uri="{D42A27DB-BD31-4B8C-83A1-F6EECF244321}">
                  <p14:modId xmlns:p14="http://schemas.microsoft.com/office/powerpoint/2010/main" val="2044460062"/>
                </p:ext>
              </p:extLst>
            </p:nvPr>
          </p:nvGraphicFramePr>
          <p:xfrm>
            <a:off x="2314154" y="1246134"/>
            <a:ext cx="5121499" cy="5355525"/>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1" name="Group 10">
            <a:extLst>
              <a:ext uri="{FF2B5EF4-FFF2-40B4-BE49-F238E27FC236}">
                <a16:creationId xmlns:a16="http://schemas.microsoft.com/office/drawing/2014/main" id="{F7B3B8C4-39D4-7F41-A04C-7CF8AEE65467}"/>
              </a:ext>
            </a:extLst>
          </p:cNvPr>
          <p:cNvGrpSpPr/>
          <p:nvPr/>
        </p:nvGrpSpPr>
        <p:grpSpPr>
          <a:xfrm>
            <a:off x="539874" y="1254873"/>
            <a:ext cx="4805113" cy="915575"/>
            <a:chOff x="913742" y="1164703"/>
            <a:chExt cx="7988509" cy="1636033"/>
          </a:xfrm>
        </p:grpSpPr>
        <p:sp>
          <p:nvSpPr>
            <p:cNvPr id="16" name="Rectangle 15">
              <a:extLst>
                <a:ext uri="{FF2B5EF4-FFF2-40B4-BE49-F238E27FC236}">
                  <a16:creationId xmlns:a16="http://schemas.microsoft.com/office/drawing/2014/main" id="{2B780D95-D7BC-BD47-9AEC-E5C0EB7726C0}"/>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17" name="TextBox 16">
              <a:extLst>
                <a:ext uri="{FF2B5EF4-FFF2-40B4-BE49-F238E27FC236}">
                  <a16:creationId xmlns:a16="http://schemas.microsoft.com/office/drawing/2014/main" id="{0E9CD2BA-1D8F-A444-8E0A-04229E8F44B9}"/>
                </a:ext>
              </a:extLst>
            </p:cNvPr>
            <p:cNvSpPr txBox="1"/>
            <p:nvPr/>
          </p:nvSpPr>
          <p:spPr>
            <a:xfrm>
              <a:off x="913742" y="1164703"/>
              <a:ext cx="7988509"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65000"/>
                </a:lnSpc>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Here, we can see the count of the errors in each</a:t>
              </a:r>
            </a:p>
            <a:p>
              <a:pPr marL="0" lvl="0" indent="0" algn="l" defTabSz="444500">
                <a:lnSpc>
                  <a:spcPct val="65000"/>
                </a:lnSpc>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trial model prediction as well as its Balanced-</a:t>
              </a:r>
            </a:p>
            <a:p>
              <a:pPr marL="0" lvl="0" indent="0" algn="l" defTabSz="444500">
                <a:lnSpc>
                  <a:spcPct val="65000"/>
                </a:lnSpc>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Accuracy.</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pic>
        <p:nvPicPr>
          <p:cNvPr id="12" name="Picture 11">
            <a:extLst>
              <a:ext uri="{FF2B5EF4-FFF2-40B4-BE49-F238E27FC236}">
                <a16:creationId xmlns:a16="http://schemas.microsoft.com/office/drawing/2014/main" id="{6B882A9D-FF48-044D-921C-21BB6684E832}"/>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61441" y="4054175"/>
            <a:ext cx="448464" cy="435857"/>
          </a:xfrm>
          <a:prstGeom prst="rect">
            <a:avLst/>
          </a:prstGeom>
          <a:noFill/>
          <a:ln>
            <a:noFill/>
          </a:ln>
        </p:spPr>
      </p:pic>
      <p:pic>
        <p:nvPicPr>
          <p:cNvPr id="13" name="Picture 12">
            <a:extLst>
              <a:ext uri="{FF2B5EF4-FFF2-40B4-BE49-F238E27FC236}">
                <a16:creationId xmlns:a16="http://schemas.microsoft.com/office/drawing/2014/main" id="{E87F1A51-E4DC-0D41-86C1-7F07469509AB}"/>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40160" y="2759475"/>
            <a:ext cx="489940" cy="455491"/>
          </a:xfrm>
          <a:prstGeom prst="rect">
            <a:avLst/>
          </a:prstGeom>
        </p:spPr>
      </p:pic>
      <p:pic>
        <p:nvPicPr>
          <p:cNvPr id="14" name="Picture 13">
            <a:extLst>
              <a:ext uri="{FF2B5EF4-FFF2-40B4-BE49-F238E27FC236}">
                <a16:creationId xmlns:a16="http://schemas.microsoft.com/office/drawing/2014/main" id="{12A7BB6B-B12F-4848-B9DD-BA2AC02DD9B6}"/>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52664" y="5263952"/>
            <a:ext cx="477899" cy="444297"/>
          </a:xfrm>
          <a:prstGeom prst="rect">
            <a:avLst/>
          </a:prstGeom>
        </p:spPr>
      </p:pic>
      <p:pic>
        <p:nvPicPr>
          <p:cNvPr id="15" name="Picture 14">
            <a:extLst>
              <a:ext uri="{FF2B5EF4-FFF2-40B4-BE49-F238E27FC236}">
                <a16:creationId xmlns:a16="http://schemas.microsoft.com/office/drawing/2014/main" id="{203AAE97-CE92-3D45-AFF0-6D432689D409}"/>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21376" y="1496524"/>
            <a:ext cx="448464" cy="435857"/>
          </a:xfrm>
          <a:prstGeom prst="rect">
            <a:avLst/>
          </a:prstGeom>
          <a:noFill/>
          <a:ln>
            <a:noFill/>
          </a:ln>
        </p:spPr>
      </p:pic>
      <p:sp>
        <p:nvSpPr>
          <p:cNvPr id="4" name="TextBox 3">
            <a:extLst>
              <a:ext uri="{FF2B5EF4-FFF2-40B4-BE49-F238E27FC236}">
                <a16:creationId xmlns:a16="http://schemas.microsoft.com/office/drawing/2014/main" id="{41E6D6AE-41EE-F844-BFD4-A3FD60BC9098}"/>
              </a:ext>
            </a:extLst>
          </p:cNvPr>
          <p:cNvSpPr txBox="1"/>
          <p:nvPr/>
        </p:nvSpPr>
        <p:spPr>
          <a:xfrm>
            <a:off x="914400" y="32583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9" name="Group 18">
            <a:extLst>
              <a:ext uri="{FF2B5EF4-FFF2-40B4-BE49-F238E27FC236}">
                <a16:creationId xmlns:a16="http://schemas.microsoft.com/office/drawing/2014/main" id="{D937A7EC-F49F-754A-83D7-DBD7D80A6E5D}"/>
              </a:ext>
            </a:extLst>
          </p:cNvPr>
          <p:cNvGrpSpPr/>
          <p:nvPr/>
        </p:nvGrpSpPr>
        <p:grpSpPr>
          <a:xfrm>
            <a:off x="569840" y="2543245"/>
            <a:ext cx="4517570" cy="898984"/>
            <a:chOff x="913744" y="1164705"/>
            <a:chExt cx="7510468" cy="1606387"/>
          </a:xfrm>
        </p:grpSpPr>
        <p:sp>
          <p:nvSpPr>
            <p:cNvPr id="20" name="Rectangle 19">
              <a:extLst>
                <a:ext uri="{FF2B5EF4-FFF2-40B4-BE49-F238E27FC236}">
                  <a16:creationId xmlns:a16="http://schemas.microsoft.com/office/drawing/2014/main" id="{9EDAF83D-7E7E-CD4A-A1ED-C546A59EDFCE}"/>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1" name="TextBox 20">
              <a:extLst>
                <a:ext uri="{FF2B5EF4-FFF2-40B4-BE49-F238E27FC236}">
                  <a16:creationId xmlns:a16="http://schemas.microsoft.com/office/drawing/2014/main" id="{30FC9114-3479-9940-AA25-960E50FD4E99}"/>
                </a:ext>
              </a:extLst>
            </p:cNvPr>
            <p:cNvSpPr txBox="1"/>
            <p:nvPr/>
          </p:nvSpPr>
          <p:spPr>
            <a:xfrm>
              <a:off x="913744" y="1164705"/>
              <a:ext cx="7510468" cy="160638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i="1"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Why Balanced-Accuracy?</a:t>
              </a:r>
            </a:p>
            <a:p>
              <a:pPr marL="0" lvl="0" indent="0" algn="l" defTabSz="444500">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Since we have an output feature (‘Success’) which is highly imbalanced, we will need an accuracy score that takes class-imbalance into account (i.e. </a:t>
              </a:r>
              <a:r>
                <a:rPr lang="en-US" sz="1400" dirty="0" err="1">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SKLearn’s</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Balanced Accuracy metric.</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grpSp>
        <p:nvGrpSpPr>
          <p:cNvPr id="22" name="Group 21">
            <a:extLst>
              <a:ext uri="{FF2B5EF4-FFF2-40B4-BE49-F238E27FC236}">
                <a16:creationId xmlns:a16="http://schemas.microsoft.com/office/drawing/2014/main" id="{6DFB7935-C84B-8E4D-BCED-6EFAD4C09A00}"/>
              </a:ext>
            </a:extLst>
          </p:cNvPr>
          <p:cNvGrpSpPr/>
          <p:nvPr/>
        </p:nvGrpSpPr>
        <p:grpSpPr>
          <a:xfrm>
            <a:off x="569840" y="3920266"/>
            <a:ext cx="4805113" cy="915575"/>
            <a:chOff x="913742" y="1164703"/>
            <a:chExt cx="7988509" cy="1636033"/>
          </a:xfrm>
        </p:grpSpPr>
        <p:sp>
          <p:nvSpPr>
            <p:cNvPr id="23" name="Rectangle 22">
              <a:extLst>
                <a:ext uri="{FF2B5EF4-FFF2-40B4-BE49-F238E27FC236}">
                  <a16:creationId xmlns:a16="http://schemas.microsoft.com/office/drawing/2014/main" id="{E535C437-8C03-7245-8C2A-1345EA81401C}"/>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4" name="TextBox 23">
              <a:extLst>
                <a:ext uri="{FF2B5EF4-FFF2-40B4-BE49-F238E27FC236}">
                  <a16:creationId xmlns:a16="http://schemas.microsoft.com/office/drawing/2014/main" id="{71ED69B7-BB81-444C-8C3F-8163FC2B2EE9}"/>
                </a:ext>
              </a:extLst>
            </p:cNvPr>
            <p:cNvSpPr txBox="1"/>
            <p:nvPr/>
          </p:nvSpPr>
          <p:spPr>
            <a:xfrm>
              <a:off x="913742" y="1164703"/>
              <a:ext cx="7988509"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This metric gives us an additional matrix to see how our two types of errors balance out (i.e. between False Positives and False Negatives). </a:t>
              </a:r>
            </a:p>
          </p:txBody>
        </p:sp>
      </p:grpSp>
      <p:grpSp>
        <p:nvGrpSpPr>
          <p:cNvPr id="25" name="Group 24">
            <a:extLst>
              <a:ext uri="{FF2B5EF4-FFF2-40B4-BE49-F238E27FC236}">
                <a16:creationId xmlns:a16="http://schemas.microsoft.com/office/drawing/2014/main" id="{D974EED7-8129-514E-A31E-299F77824158}"/>
              </a:ext>
            </a:extLst>
          </p:cNvPr>
          <p:cNvGrpSpPr/>
          <p:nvPr/>
        </p:nvGrpSpPr>
        <p:grpSpPr>
          <a:xfrm>
            <a:off x="569840" y="4851567"/>
            <a:ext cx="4535516" cy="1732180"/>
            <a:chOff x="883907" y="941863"/>
            <a:chExt cx="7540304" cy="1829227"/>
          </a:xfrm>
        </p:grpSpPr>
        <p:sp>
          <p:nvSpPr>
            <p:cNvPr id="26" name="Rectangle 25">
              <a:extLst>
                <a:ext uri="{FF2B5EF4-FFF2-40B4-BE49-F238E27FC236}">
                  <a16:creationId xmlns:a16="http://schemas.microsoft.com/office/drawing/2014/main" id="{3F175E0D-7D03-9642-A673-E0B75A6E86D4}"/>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7" name="TextBox 26">
              <a:extLst>
                <a:ext uri="{FF2B5EF4-FFF2-40B4-BE49-F238E27FC236}">
                  <a16:creationId xmlns:a16="http://schemas.microsoft.com/office/drawing/2014/main" id="{403D788C-5480-A448-9F17-5A78F13C731A}"/>
                </a:ext>
              </a:extLst>
            </p:cNvPr>
            <p:cNvSpPr txBox="1"/>
            <p:nvPr/>
          </p:nvSpPr>
          <p:spPr>
            <a:xfrm>
              <a:off x="883907" y="941863"/>
              <a:ext cx="6515285"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i="1"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Winner: Random Forest with K-Best.</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Starting with the least False Negatives is ideal for saving lives</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Relatively</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low False Positives will help increase our Balanced Accuracy.</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grpSp>
        <p:nvGrpSpPr>
          <p:cNvPr id="28" name="Group 27">
            <a:extLst>
              <a:ext uri="{FF2B5EF4-FFF2-40B4-BE49-F238E27FC236}">
                <a16:creationId xmlns:a16="http://schemas.microsoft.com/office/drawing/2014/main" id="{3B5F92C4-96A4-0645-92C0-427F9F09D7C1}"/>
              </a:ext>
            </a:extLst>
          </p:cNvPr>
          <p:cNvGrpSpPr/>
          <p:nvPr/>
        </p:nvGrpSpPr>
        <p:grpSpPr>
          <a:xfrm>
            <a:off x="8294677" y="-250229"/>
            <a:ext cx="3358557" cy="1415511"/>
            <a:chOff x="641615" y="673465"/>
            <a:chExt cx="4492095" cy="2293927"/>
          </a:xfrm>
        </p:grpSpPr>
        <p:pic>
          <p:nvPicPr>
            <p:cNvPr id="29" name="Picture 28">
              <a:extLst>
                <a:ext uri="{FF2B5EF4-FFF2-40B4-BE49-F238E27FC236}">
                  <a16:creationId xmlns:a16="http://schemas.microsoft.com/office/drawing/2014/main" id="{1B58A1B5-7EF4-0E48-BD09-BE5E4DE9908C}"/>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30" name="Picture 29">
              <a:extLst>
                <a:ext uri="{FF2B5EF4-FFF2-40B4-BE49-F238E27FC236}">
                  <a16:creationId xmlns:a16="http://schemas.microsoft.com/office/drawing/2014/main" id="{2EF24882-BDD1-6347-9371-8805FED5DAB6}"/>
                </a:ext>
              </a:extLst>
            </p:cNvPr>
            <p:cNvPicPr>
              <a:picLocks noChangeAspect="1"/>
            </p:cNvPicPr>
            <p:nvPr/>
          </p:nvPicPr>
          <p:blipFill>
            <a:blip r:embed="rId11">
              <a:duotone>
                <a:schemeClr val="accent1">
                  <a:shade val="45000"/>
                  <a:satMod val="135000"/>
                </a:schemeClr>
                <a:prstClr val="white"/>
              </a:duotone>
              <a:alphaModFix amt="85000"/>
              <a:extLst>
                <a:ext uri="{BEBA8EAE-BF5A-486C-A8C5-ECC9F3942E4B}">
                  <a14:imgProps xmlns:a14="http://schemas.microsoft.com/office/drawing/2010/main">
                    <a14:imgLayer r:embed="rId12">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517" y="2577393"/>
              <a:ext cx="305979" cy="300545"/>
            </a:xfrm>
            <a:prstGeom prst="rect">
              <a:avLst/>
            </a:prstGeom>
          </p:spPr>
        </p:pic>
        <p:pic>
          <p:nvPicPr>
            <p:cNvPr id="32" name="Picture 31">
              <a:extLst>
                <a:ext uri="{FF2B5EF4-FFF2-40B4-BE49-F238E27FC236}">
                  <a16:creationId xmlns:a16="http://schemas.microsoft.com/office/drawing/2014/main" id="{0765ACD6-EB38-B042-8816-C2AABD46420B}"/>
                </a:ext>
              </a:extLst>
            </p:cNvPr>
            <p:cNvPicPr>
              <a:picLocks noChangeAspect="1"/>
            </p:cNvPicPr>
            <p:nvPr/>
          </p:nvPicPr>
          <p:blipFill>
            <a:blip r:embed="rId11">
              <a:duotone>
                <a:schemeClr val="accent1">
                  <a:shade val="45000"/>
                  <a:satMod val="135000"/>
                </a:schemeClr>
                <a:prstClr val="white"/>
              </a:duotone>
              <a:alphaModFix amt="85000"/>
              <a:extLst>
                <a:ext uri="{BEBA8EAE-BF5A-486C-A8C5-ECC9F3942E4B}">
                  <a14:imgProps xmlns:a14="http://schemas.microsoft.com/office/drawing/2010/main">
                    <a14:imgLayer r:embed="rId13">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33" name="Picture 32">
              <a:extLst>
                <a:ext uri="{FF2B5EF4-FFF2-40B4-BE49-F238E27FC236}">
                  <a16:creationId xmlns:a16="http://schemas.microsoft.com/office/drawing/2014/main" id="{E5D654F7-4E0D-0941-B193-19F0194F2702}"/>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14">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194849" y="2577931"/>
              <a:ext cx="316006" cy="299916"/>
            </a:xfrm>
            <a:prstGeom prst="rect">
              <a:avLst/>
            </a:prstGeom>
            <a:noFill/>
            <a:ln>
              <a:noFill/>
            </a:ln>
          </p:spPr>
        </p:pic>
        <p:pic>
          <p:nvPicPr>
            <p:cNvPr id="34" name="Picture 33">
              <a:extLst>
                <a:ext uri="{FF2B5EF4-FFF2-40B4-BE49-F238E27FC236}">
                  <a16:creationId xmlns:a16="http://schemas.microsoft.com/office/drawing/2014/main" id="{ACA9DF84-2A19-0640-B842-88AE74E7F097}"/>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5">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99822" y="2336050"/>
              <a:ext cx="329590" cy="299226"/>
            </a:xfrm>
            <a:prstGeom prst="rect">
              <a:avLst/>
            </a:prstGeom>
            <a:effectLst>
              <a:glow rad="88900">
                <a:schemeClr val="accent6">
                  <a:satMod val="175000"/>
                  <a:alpha val="40000"/>
                </a:schemeClr>
              </a:glow>
            </a:effectLst>
          </p:spPr>
        </p:pic>
        <p:sp>
          <p:nvSpPr>
            <p:cNvPr id="35" name="TextBox 34">
              <a:extLst>
                <a:ext uri="{FF2B5EF4-FFF2-40B4-BE49-F238E27FC236}">
                  <a16:creationId xmlns:a16="http://schemas.microsoft.com/office/drawing/2014/main" id="{A39EBA2B-DA44-2E4C-982D-EBD8E2528140}"/>
                </a:ext>
              </a:extLst>
            </p:cNvPr>
            <p:cNvSpPr txBox="1"/>
            <p:nvPr/>
          </p:nvSpPr>
          <p:spPr>
            <a:xfrm rot="18271433">
              <a:off x="42947" y="1577488"/>
              <a:ext cx="2210278"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36" name="TextBox 35">
              <a:extLst>
                <a:ext uri="{FF2B5EF4-FFF2-40B4-BE49-F238E27FC236}">
                  <a16:creationId xmlns:a16="http://schemas.microsoft.com/office/drawing/2014/main" id="{136D3789-489E-1649-BEB8-EB92922F06E8}"/>
                </a:ext>
              </a:extLst>
            </p:cNvPr>
            <p:cNvSpPr txBox="1"/>
            <p:nvPr/>
          </p:nvSpPr>
          <p:spPr>
            <a:xfrm rot="18271433">
              <a:off x="840733" y="1591579"/>
              <a:ext cx="2146418"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37" name="TextBox 36">
              <a:extLst>
                <a:ext uri="{FF2B5EF4-FFF2-40B4-BE49-F238E27FC236}">
                  <a16:creationId xmlns:a16="http://schemas.microsoft.com/office/drawing/2014/main" id="{5E1DB6D8-6521-E04B-9ED8-275FA3DC6860}"/>
                </a:ext>
              </a:extLst>
            </p:cNvPr>
            <p:cNvSpPr txBox="1"/>
            <p:nvPr/>
          </p:nvSpPr>
          <p:spPr>
            <a:xfrm rot="18271433">
              <a:off x="1807180" y="1919002"/>
              <a:ext cx="1634410" cy="31478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38" name="TextBox 37">
              <a:extLst>
                <a:ext uri="{FF2B5EF4-FFF2-40B4-BE49-F238E27FC236}">
                  <a16:creationId xmlns:a16="http://schemas.microsoft.com/office/drawing/2014/main" id="{371D2502-DE1B-CC49-97FF-E49C08B98A00}"/>
                </a:ext>
              </a:extLst>
            </p:cNvPr>
            <p:cNvSpPr txBox="1"/>
            <p:nvPr/>
          </p:nvSpPr>
          <p:spPr>
            <a:xfrm rot="18198578">
              <a:off x="2482662" y="1419765"/>
              <a:ext cx="2062130"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39" name="TextBox 38">
              <a:extLst>
                <a:ext uri="{FF2B5EF4-FFF2-40B4-BE49-F238E27FC236}">
                  <a16:creationId xmlns:a16="http://schemas.microsoft.com/office/drawing/2014/main" id="{2FBC208F-33F9-6F4E-9E92-E594AF524113}"/>
                </a:ext>
              </a:extLst>
            </p:cNvPr>
            <p:cNvSpPr txBox="1"/>
            <p:nvPr/>
          </p:nvSpPr>
          <p:spPr>
            <a:xfrm rot="18271433">
              <a:off x="3160095" y="1601187"/>
              <a:ext cx="2083706"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40" name="Picture 39">
              <a:extLst>
                <a:ext uri="{FF2B5EF4-FFF2-40B4-BE49-F238E27FC236}">
                  <a16:creationId xmlns:a16="http://schemas.microsoft.com/office/drawing/2014/main" id="{BDD9DFE0-CC30-8B45-B007-52B4B5CCE685}"/>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1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42" name="TextBox 41">
              <a:extLst>
                <a:ext uri="{FF2B5EF4-FFF2-40B4-BE49-F238E27FC236}">
                  <a16:creationId xmlns:a16="http://schemas.microsoft.com/office/drawing/2014/main" id="{231C7F06-783C-4148-ADEC-2BE8D92EEB89}"/>
                </a:ext>
              </a:extLst>
            </p:cNvPr>
            <p:cNvSpPr txBox="1"/>
            <p:nvPr/>
          </p:nvSpPr>
          <p:spPr>
            <a:xfrm rot="18271433">
              <a:off x="3921299" y="1665631"/>
              <a:ext cx="1855292"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3" name="Straight Connector 42">
              <a:extLst>
                <a:ext uri="{FF2B5EF4-FFF2-40B4-BE49-F238E27FC236}">
                  <a16:creationId xmlns:a16="http://schemas.microsoft.com/office/drawing/2014/main" id="{140E613A-AB26-4640-8EDC-A939CDC8327E}"/>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00EC76BB-DCA3-1146-8D2E-805848C52A8B}"/>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27A7445F-604D-DD49-92FD-E5CFB15D89BC}"/>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A9E39D24-2390-CE49-B498-2B7A4D612B9C}"/>
                </a:ext>
              </a:extLst>
            </p:cNvPr>
            <p:cNvCxnSpPr>
              <a:cxnSpLocks/>
            </p:cNvCxnSpPr>
            <p:nvPr/>
          </p:nvCxnSpPr>
          <p:spPr>
            <a:xfrm flipV="1">
              <a:off x="1649655" y="1722675"/>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C201C299-59C2-5541-A251-FC66B8F8C1EB}"/>
                </a:ext>
              </a:extLst>
            </p:cNvPr>
            <p:cNvCxnSpPr>
              <a:cxnSpLocks/>
            </p:cNvCxnSpPr>
            <p:nvPr/>
          </p:nvCxnSpPr>
          <p:spPr>
            <a:xfrm flipV="1">
              <a:off x="2429914" y="1949964"/>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73A36209-C0CD-C940-B455-618CCCFCDDF4}"/>
                </a:ext>
              </a:extLst>
            </p:cNvPr>
            <p:cNvCxnSpPr>
              <a:cxnSpLocks/>
            </p:cNvCxnSpPr>
            <p:nvPr/>
          </p:nvCxnSpPr>
          <p:spPr>
            <a:xfrm flipV="1">
              <a:off x="3253120" y="1544720"/>
              <a:ext cx="491613" cy="852457"/>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9C80948-1424-074F-9F63-4684D1733252}"/>
                </a:ext>
              </a:extLst>
            </p:cNvPr>
            <p:cNvCxnSpPr>
              <a:cxnSpLocks/>
            </p:cNvCxnSpPr>
            <p:nvPr/>
          </p:nvCxnSpPr>
          <p:spPr>
            <a:xfrm>
              <a:off x="1025454" y="2734039"/>
              <a:ext cx="29638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735B91-B765-934B-8982-E88A21659C97}"/>
                </a:ext>
              </a:extLst>
            </p:cNvPr>
            <p:cNvCxnSpPr>
              <a:cxnSpLocks/>
            </p:cNvCxnSpPr>
            <p:nvPr/>
          </p:nvCxnSpPr>
          <p:spPr>
            <a:xfrm>
              <a:off x="1775295" y="273403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1A55E-3534-8847-A179-BA99D0D237FB}"/>
                </a:ext>
              </a:extLst>
            </p:cNvPr>
            <p:cNvCxnSpPr>
              <a:cxnSpLocks/>
            </p:cNvCxnSpPr>
            <p:nvPr/>
          </p:nvCxnSpPr>
          <p:spPr>
            <a:xfrm>
              <a:off x="2593244" y="2758053"/>
              <a:ext cx="251571"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E72915-9970-584B-B8C1-46C1E73DBF77}"/>
                </a:ext>
              </a:extLst>
            </p:cNvPr>
            <p:cNvCxnSpPr>
              <a:cxnSpLocks/>
            </p:cNvCxnSpPr>
            <p:nvPr/>
          </p:nvCxnSpPr>
          <p:spPr>
            <a:xfrm flipV="1">
              <a:off x="3409277" y="2742272"/>
              <a:ext cx="222154" cy="2222"/>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ABEEAE-82BB-8847-B9F8-4D19599EB6F0}"/>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9076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275844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BD4C05-F053-EA4D-B813-6CB9294CB171}"/>
              </a:ext>
            </a:extLst>
          </p:cNvPr>
          <p:cNvSpPr txBox="1"/>
          <p:nvPr/>
        </p:nvSpPr>
        <p:spPr>
          <a:xfrm>
            <a:off x="-170410" y="126024"/>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sp>
        <p:nvSpPr>
          <p:cNvPr id="34" name="Down Arrow Callout 33">
            <a:extLst>
              <a:ext uri="{FF2B5EF4-FFF2-40B4-BE49-F238E27FC236}">
                <a16:creationId xmlns:a16="http://schemas.microsoft.com/office/drawing/2014/main" id="{C028739E-693B-A44A-987C-2241D4AE9386}"/>
              </a:ext>
            </a:extLst>
          </p:cNvPr>
          <p:cNvSpPr/>
          <p:nvPr/>
        </p:nvSpPr>
        <p:spPr>
          <a:xfrm>
            <a:off x="1453089" y="4235727"/>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city</a:t>
            </a:r>
            <a:r>
              <a:rPr lang="en-US" dirty="0">
                <a:latin typeface="News Gothic MT" panose="020B0503020103020203" pitchFamily="34" charset="0"/>
              </a:rPr>
              <a:t>: top 5: </a:t>
            </a:r>
          </a:p>
          <a:p>
            <a:pPr algn="ctr"/>
            <a:endParaRPr lang="en-US" dirty="0">
              <a:latin typeface="News Gothic MT" panose="020B0503020103020203" pitchFamily="34" charset="0"/>
            </a:endParaRPr>
          </a:p>
        </p:txBody>
      </p:sp>
      <p:pic>
        <p:nvPicPr>
          <p:cNvPr id="32" name="Picture 31">
            <a:extLst>
              <a:ext uri="{FF2B5EF4-FFF2-40B4-BE49-F238E27FC236}">
                <a16:creationId xmlns:a16="http://schemas.microsoft.com/office/drawing/2014/main" id="{4B864B30-DD16-734F-8C51-7DE38DD53A8C}"/>
              </a:ext>
            </a:extLst>
          </p:cNvPr>
          <p:cNvPicPr>
            <a:picLocks noChangeAspect="1"/>
          </p:cNvPicPr>
          <p:nvPr/>
        </p:nvPicPr>
        <p:blipFill>
          <a:blip r:embed="rId2"/>
          <a:stretch>
            <a:fillRect/>
          </a:stretch>
        </p:blipFill>
        <p:spPr>
          <a:xfrm>
            <a:off x="7654753" y="3615444"/>
            <a:ext cx="2159000" cy="2286000"/>
          </a:xfrm>
          <a:prstGeom prst="rect">
            <a:avLst/>
          </a:prstGeom>
        </p:spPr>
      </p:pic>
      <p:sp>
        <p:nvSpPr>
          <p:cNvPr id="35" name="Bevel 34">
            <a:extLst>
              <a:ext uri="{FF2B5EF4-FFF2-40B4-BE49-F238E27FC236}">
                <a16:creationId xmlns:a16="http://schemas.microsoft.com/office/drawing/2014/main" id="{FF306A99-38CF-6E41-93B3-A49F316B3D13}"/>
              </a:ext>
            </a:extLst>
          </p:cNvPr>
          <p:cNvSpPr/>
          <p:nvPr/>
        </p:nvSpPr>
        <p:spPr>
          <a:xfrm>
            <a:off x="1455026" y="5565435"/>
            <a:ext cx="5027263" cy="712053"/>
          </a:xfrm>
          <a:prstGeom prst="bevel">
            <a:avLst>
              <a:gd name="adj" fmla="val 607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News Gothic MT" panose="020B0503020103020203" pitchFamily="34" charset="0"/>
              </a:rPr>
              <a:t>Barometer</a:t>
            </a:r>
            <a:r>
              <a:rPr lang="en-US" dirty="0">
                <a:latin typeface="News Gothic MT" panose="020B0503020103020203" pitchFamily="34" charset="0"/>
              </a:rPr>
              <a:t>: 0/1 (Binary)</a:t>
            </a:r>
          </a:p>
        </p:txBody>
      </p:sp>
      <p:sp>
        <p:nvSpPr>
          <p:cNvPr id="37" name="Down Arrow Callout 36">
            <a:extLst>
              <a:ext uri="{FF2B5EF4-FFF2-40B4-BE49-F238E27FC236}">
                <a16:creationId xmlns:a16="http://schemas.microsoft.com/office/drawing/2014/main" id="{C235A087-B852-3745-A211-20FE531C8DA9}"/>
              </a:ext>
            </a:extLst>
          </p:cNvPr>
          <p:cNvSpPr/>
          <p:nvPr/>
        </p:nvSpPr>
        <p:spPr>
          <a:xfrm>
            <a:off x="831662" y="2709804"/>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success</a:t>
            </a:r>
            <a:r>
              <a:rPr lang="en-US" dirty="0">
                <a:latin typeface="News Gothic MT" panose="020B0503020103020203" pitchFamily="34" charset="0"/>
              </a:rPr>
              <a:t>: 0 </a:t>
            </a:r>
          </a:p>
          <a:p>
            <a:pPr algn="ctr"/>
            <a:endParaRPr lang="en-US" dirty="0">
              <a:latin typeface="News Gothic MT" panose="020B0503020103020203" pitchFamily="34" charset="0"/>
            </a:endParaRPr>
          </a:p>
        </p:txBody>
      </p:sp>
      <p:sp>
        <p:nvSpPr>
          <p:cNvPr id="38" name="Down Arrow Callout 37">
            <a:extLst>
              <a:ext uri="{FF2B5EF4-FFF2-40B4-BE49-F238E27FC236}">
                <a16:creationId xmlns:a16="http://schemas.microsoft.com/office/drawing/2014/main" id="{90C36F5F-CBA3-D043-9BCE-5F4E7DDCD3AD}"/>
              </a:ext>
            </a:extLst>
          </p:cNvPr>
          <p:cNvSpPr/>
          <p:nvPr/>
        </p:nvSpPr>
        <p:spPr>
          <a:xfrm>
            <a:off x="361470" y="1183881"/>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attack_1txt</a:t>
            </a:r>
            <a:r>
              <a:rPr lang="en-US" dirty="0">
                <a:latin typeface="News Gothic MT" panose="020B0503020103020203" pitchFamily="34" charset="0"/>
              </a:rPr>
              <a:t>: Assassination</a:t>
            </a:r>
          </a:p>
          <a:p>
            <a:pPr algn="ctr"/>
            <a:endParaRPr lang="en-US" dirty="0">
              <a:latin typeface="News Gothic MT" panose="020B0503020103020203" pitchFamily="34" charset="0"/>
            </a:endParaRPr>
          </a:p>
        </p:txBody>
      </p:sp>
      <p:pic>
        <p:nvPicPr>
          <p:cNvPr id="39" name="Picture 38">
            <a:extLst>
              <a:ext uri="{FF2B5EF4-FFF2-40B4-BE49-F238E27FC236}">
                <a16:creationId xmlns:a16="http://schemas.microsoft.com/office/drawing/2014/main" id="{B0FEFCFC-4696-0C4D-9072-83F698BF8655}"/>
              </a:ext>
            </a:extLst>
          </p:cNvPr>
          <p:cNvPicPr>
            <a:picLocks noChangeAspect="1"/>
          </p:cNvPicPr>
          <p:nvPr/>
        </p:nvPicPr>
        <p:blipFill>
          <a:blip r:embed="rId3">
            <a:duotone>
              <a:schemeClr val="accent1">
                <a:shade val="45000"/>
                <a:satMod val="135000"/>
              </a:schemeClr>
              <a:prstClr val="white"/>
            </a:duotone>
          </a:blip>
          <a:stretch>
            <a:fillRect/>
          </a:stretch>
        </p:blipFill>
        <p:spPr>
          <a:xfrm rot="20119314">
            <a:off x="5554597" y="963367"/>
            <a:ext cx="808082" cy="749720"/>
          </a:xfrm>
          <a:prstGeom prst="rect">
            <a:avLst/>
          </a:prstGeom>
        </p:spPr>
      </p:pic>
      <p:pic>
        <p:nvPicPr>
          <p:cNvPr id="36" name="Picture 35">
            <a:extLst>
              <a:ext uri="{FF2B5EF4-FFF2-40B4-BE49-F238E27FC236}">
                <a16:creationId xmlns:a16="http://schemas.microsoft.com/office/drawing/2014/main" id="{42C63DE5-FC55-E143-BF08-08B3B6C907B3}"/>
              </a:ext>
            </a:extLst>
          </p:cNvPr>
          <p:cNvPicPr>
            <a:picLocks noChangeAspect="1"/>
          </p:cNvPicPr>
          <p:nvPr/>
        </p:nvPicPr>
        <p:blipFill>
          <a:blip r:embed="rId4"/>
          <a:stretch>
            <a:fillRect/>
          </a:stretch>
        </p:blipFill>
        <p:spPr>
          <a:xfrm>
            <a:off x="6482290" y="472440"/>
            <a:ext cx="3644872" cy="1606763"/>
          </a:xfrm>
          <a:prstGeom prst="rect">
            <a:avLst/>
          </a:prstGeom>
        </p:spPr>
      </p:pic>
      <p:pic>
        <p:nvPicPr>
          <p:cNvPr id="41" name="Picture 40">
            <a:extLst>
              <a:ext uri="{FF2B5EF4-FFF2-40B4-BE49-F238E27FC236}">
                <a16:creationId xmlns:a16="http://schemas.microsoft.com/office/drawing/2014/main" id="{E212C9E3-AED4-BF4B-8F10-5E67479314AF}"/>
              </a:ext>
            </a:extLst>
          </p:cNvPr>
          <p:cNvPicPr>
            <a:picLocks noChangeAspect="1"/>
          </p:cNvPicPr>
          <p:nvPr/>
        </p:nvPicPr>
        <p:blipFill rotWithShape="1">
          <a:blip r:embed="rId5">
            <a:duotone>
              <a:schemeClr val="accent1">
                <a:shade val="45000"/>
                <a:satMod val="135000"/>
              </a:schemeClr>
              <a:prstClr val="white"/>
            </a:duotone>
          </a:blip>
          <a:srcRect l="1027" t="4382" b="1"/>
          <a:stretch/>
        </p:blipFill>
        <p:spPr>
          <a:xfrm rot="14493636">
            <a:off x="6205342" y="2664891"/>
            <a:ext cx="668342" cy="726402"/>
          </a:xfrm>
          <a:prstGeom prst="rect">
            <a:avLst/>
          </a:prstGeom>
        </p:spPr>
      </p:pic>
      <p:pic>
        <p:nvPicPr>
          <p:cNvPr id="40" name="Picture 39">
            <a:extLst>
              <a:ext uri="{FF2B5EF4-FFF2-40B4-BE49-F238E27FC236}">
                <a16:creationId xmlns:a16="http://schemas.microsoft.com/office/drawing/2014/main" id="{A4063C16-7143-BF45-8AA8-F4249B6D540C}"/>
              </a:ext>
            </a:extLst>
          </p:cNvPr>
          <p:cNvPicPr>
            <a:picLocks noChangeAspect="1"/>
          </p:cNvPicPr>
          <p:nvPr/>
        </p:nvPicPr>
        <p:blipFill>
          <a:blip r:embed="rId6"/>
          <a:stretch>
            <a:fillRect/>
          </a:stretch>
        </p:blipFill>
        <p:spPr>
          <a:xfrm>
            <a:off x="7213744" y="2515507"/>
            <a:ext cx="1215802" cy="979396"/>
          </a:xfrm>
          <a:prstGeom prst="rect">
            <a:avLst/>
          </a:prstGeom>
        </p:spPr>
      </p:pic>
      <p:grpSp>
        <p:nvGrpSpPr>
          <p:cNvPr id="44" name="Group 43">
            <a:extLst>
              <a:ext uri="{FF2B5EF4-FFF2-40B4-BE49-F238E27FC236}">
                <a16:creationId xmlns:a16="http://schemas.microsoft.com/office/drawing/2014/main" id="{E520A4B6-4EC9-8641-B88C-5AA9319F61B4}"/>
              </a:ext>
            </a:extLst>
          </p:cNvPr>
          <p:cNvGrpSpPr/>
          <p:nvPr/>
        </p:nvGrpSpPr>
        <p:grpSpPr>
          <a:xfrm>
            <a:off x="8629684" y="2487505"/>
            <a:ext cx="2746107" cy="1218653"/>
            <a:chOff x="-1935425" y="1180762"/>
            <a:chExt cx="10359636" cy="1704051"/>
          </a:xfrm>
        </p:grpSpPr>
        <p:sp>
          <p:nvSpPr>
            <p:cNvPr id="45" name="Rectangle 44">
              <a:extLst>
                <a:ext uri="{FF2B5EF4-FFF2-40B4-BE49-F238E27FC236}">
                  <a16:creationId xmlns:a16="http://schemas.microsoft.com/office/drawing/2014/main" id="{A40D593A-A2E5-9143-A1DF-C69AD6A15246}"/>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46" name="TextBox 45">
              <a:extLst>
                <a:ext uri="{FF2B5EF4-FFF2-40B4-BE49-F238E27FC236}">
                  <a16:creationId xmlns:a16="http://schemas.microsoft.com/office/drawing/2014/main" id="{F22D235A-9E8D-5F4C-A35B-C027869174F9}"/>
                </a:ext>
              </a:extLst>
            </p:cNvPr>
            <p:cNvSpPr txBox="1"/>
            <p:nvPr/>
          </p:nvSpPr>
          <p:spPr>
            <a:xfrm>
              <a:off x="-1935425" y="1180762"/>
              <a:ext cx="9816302" cy="170405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Success rate of assassination attempts within ‘</a:t>
              </a:r>
              <a:r>
                <a:rPr lang="en-US" sz="1400" kern="1200" dirty="0" err="1">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Sunni_Cities</a:t>
              </a: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Our imbalance is now inverted.</a:t>
              </a:r>
            </a:p>
          </p:txBody>
        </p:sp>
      </p:grpSp>
      <p:grpSp>
        <p:nvGrpSpPr>
          <p:cNvPr id="47" name="Group 46">
            <a:extLst>
              <a:ext uri="{FF2B5EF4-FFF2-40B4-BE49-F238E27FC236}">
                <a16:creationId xmlns:a16="http://schemas.microsoft.com/office/drawing/2014/main" id="{6A5AB064-5C55-BD4A-B025-9537E742D2EC}"/>
              </a:ext>
            </a:extLst>
          </p:cNvPr>
          <p:cNvGrpSpPr/>
          <p:nvPr/>
        </p:nvGrpSpPr>
        <p:grpSpPr>
          <a:xfrm>
            <a:off x="9469344" y="1021055"/>
            <a:ext cx="2435885" cy="943120"/>
            <a:chOff x="-1935425" y="1180762"/>
            <a:chExt cx="10359636" cy="1704051"/>
          </a:xfrm>
        </p:grpSpPr>
        <p:sp>
          <p:nvSpPr>
            <p:cNvPr id="48" name="Rectangle 47">
              <a:extLst>
                <a:ext uri="{FF2B5EF4-FFF2-40B4-BE49-F238E27FC236}">
                  <a16:creationId xmlns:a16="http://schemas.microsoft.com/office/drawing/2014/main" id="{315611DF-F745-5C4A-9CB9-60B267B4F462}"/>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49" name="TextBox 48">
              <a:extLst>
                <a:ext uri="{FF2B5EF4-FFF2-40B4-BE49-F238E27FC236}">
                  <a16:creationId xmlns:a16="http://schemas.microsoft.com/office/drawing/2014/main" id="{9577E620-8382-184B-B95B-A7137FEE005E}"/>
                </a:ext>
              </a:extLst>
            </p:cNvPr>
            <p:cNvSpPr txBox="1"/>
            <p:nvPr/>
          </p:nvSpPr>
          <p:spPr>
            <a:xfrm>
              <a:off x="-1935425" y="1180762"/>
              <a:ext cx="9816302" cy="170405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Our previous class imbalance decreases drastically.</a:t>
              </a:r>
            </a:p>
          </p:txBody>
        </p:sp>
      </p:grpSp>
      <p:pic>
        <p:nvPicPr>
          <p:cNvPr id="50" name="Picture 49">
            <a:extLst>
              <a:ext uri="{FF2B5EF4-FFF2-40B4-BE49-F238E27FC236}">
                <a16:creationId xmlns:a16="http://schemas.microsoft.com/office/drawing/2014/main" id="{1A2D02A5-782F-9941-9CC1-1479E1A56A02}"/>
              </a:ext>
            </a:extLst>
          </p:cNvPr>
          <p:cNvPicPr>
            <a:picLocks noChangeAspect="1"/>
          </p:cNvPicPr>
          <p:nvPr/>
        </p:nvPicPr>
        <p:blipFill rotWithShape="1">
          <a:blip r:embed="rId7">
            <a:duotone>
              <a:schemeClr val="accent1">
                <a:shade val="45000"/>
                <a:satMod val="135000"/>
              </a:schemeClr>
              <a:prstClr val="white"/>
            </a:duotone>
          </a:blip>
          <a:srcRect t="1" r="1536" b="792"/>
          <a:stretch/>
        </p:blipFill>
        <p:spPr>
          <a:xfrm rot="17478322">
            <a:off x="6913710" y="4026976"/>
            <a:ext cx="482042" cy="1051048"/>
          </a:xfrm>
          <a:prstGeom prst="rect">
            <a:avLst/>
          </a:prstGeom>
        </p:spPr>
      </p:pic>
      <p:sp>
        <p:nvSpPr>
          <p:cNvPr id="51" name="TextBox 50">
            <a:extLst>
              <a:ext uri="{FF2B5EF4-FFF2-40B4-BE49-F238E27FC236}">
                <a16:creationId xmlns:a16="http://schemas.microsoft.com/office/drawing/2014/main" id="{FA8DD55E-7038-E54C-B8DE-58BBBB54D5CF}"/>
              </a:ext>
            </a:extLst>
          </p:cNvPr>
          <p:cNvSpPr txBox="1"/>
          <p:nvPr/>
        </p:nvSpPr>
        <p:spPr>
          <a:xfrm>
            <a:off x="9632025" y="3416725"/>
            <a:ext cx="2145449" cy="268216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Any instance in our dataset meeting these criteria (i.e. any failed assassination attempt in any of these top-5 cities), will receive a 1 in the </a:t>
            </a:r>
            <a:r>
              <a:rPr lang="en-US" sz="1400" i="1"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Barometer </a:t>
            </a: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column.</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All else will receive a 0.</a:t>
            </a:r>
          </a:p>
        </p:txBody>
      </p:sp>
      <p:sp>
        <p:nvSpPr>
          <p:cNvPr id="21" name="TextBox 20">
            <a:extLst>
              <a:ext uri="{FF2B5EF4-FFF2-40B4-BE49-F238E27FC236}">
                <a16:creationId xmlns:a16="http://schemas.microsoft.com/office/drawing/2014/main" id="{C2EAFDC7-61CD-0140-AF85-EAEA4C26F1E1}"/>
              </a:ext>
            </a:extLst>
          </p:cNvPr>
          <p:cNvSpPr txBox="1"/>
          <p:nvPr/>
        </p:nvSpPr>
        <p:spPr>
          <a:xfrm>
            <a:off x="8429546" y="5965309"/>
            <a:ext cx="3648140" cy="62435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1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NB: Inserting other location related features into the filtering code for this engineered feature can also be done – depending on which features appear in our </a:t>
            </a:r>
            <a:r>
              <a:rPr lang="en-US" sz="1100" kern="1200" dirty="0" err="1">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KBest</a:t>
            </a:r>
            <a:r>
              <a:rPr lang="en-US" sz="11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feature set whenever we run our models.</a:t>
            </a:r>
          </a:p>
        </p:txBody>
      </p:sp>
    </p:spTree>
    <p:extLst>
      <p:ext uri="{BB962C8B-B14F-4D97-AF65-F5344CB8AC3E}">
        <p14:creationId xmlns:p14="http://schemas.microsoft.com/office/powerpoint/2010/main" val="118865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95072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057FB0-024C-DF4E-AA09-D5357828AD68}"/>
              </a:ext>
            </a:extLst>
          </p:cNvPr>
          <p:cNvSpPr txBox="1"/>
          <p:nvPr/>
        </p:nvSpPr>
        <p:spPr>
          <a:xfrm>
            <a:off x="-387860" y="819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sp>
        <p:nvSpPr>
          <p:cNvPr id="3" name="TextBox 2">
            <a:extLst>
              <a:ext uri="{FF2B5EF4-FFF2-40B4-BE49-F238E27FC236}">
                <a16:creationId xmlns:a16="http://schemas.microsoft.com/office/drawing/2014/main" id="{8C83FB7E-5620-944E-AAB8-0F241391F7D0}"/>
              </a:ext>
            </a:extLst>
          </p:cNvPr>
          <p:cNvSpPr txBox="1"/>
          <p:nvPr/>
        </p:nvSpPr>
        <p:spPr>
          <a:xfrm>
            <a:off x="2423160" y="227076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33" name="TextBox 32">
            <a:extLst>
              <a:ext uri="{FF2B5EF4-FFF2-40B4-BE49-F238E27FC236}">
                <a16:creationId xmlns:a16="http://schemas.microsoft.com/office/drawing/2014/main" id="{72EE0E1E-F14F-FF45-89A4-F630AFFC6E7D}"/>
              </a:ext>
            </a:extLst>
          </p:cNvPr>
          <p:cNvSpPr txBox="1"/>
          <p:nvPr/>
        </p:nvSpPr>
        <p:spPr>
          <a:xfrm>
            <a:off x="2271252" y="480797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46" name="Group 45">
            <a:extLst>
              <a:ext uri="{FF2B5EF4-FFF2-40B4-BE49-F238E27FC236}">
                <a16:creationId xmlns:a16="http://schemas.microsoft.com/office/drawing/2014/main" id="{805BB667-5095-EB4E-B06F-BD06319CB6A0}"/>
              </a:ext>
            </a:extLst>
          </p:cNvPr>
          <p:cNvGrpSpPr/>
          <p:nvPr/>
        </p:nvGrpSpPr>
        <p:grpSpPr>
          <a:xfrm>
            <a:off x="201106" y="1126910"/>
            <a:ext cx="7613199" cy="3901823"/>
            <a:chOff x="5310964" y="65903"/>
            <a:chExt cx="7691965" cy="3366018"/>
          </a:xfrm>
        </p:grpSpPr>
        <p:sp>
          <p:nvSpPr>
            <p:cNvPr id="30" name="Freeform 29">
              <a:extLst>
                <a:ext uri="{FF2B5EF4-FFF2-40B4-BE49-F238E27FC236}">
                  <a16:creationId xmlns:a16="http://schemas.microsoft.com/office/drawing/2014/main" id="{D19D300D-5C6D-2C42-AA94-525F7BDF1759}"/>
                </a:ext>
              </a:extLst>
            </p:cNvPr>
            <p:cNvSpPr/>
            <p:nvPr/>
          </p:nvSpPr>
          <p:spPr>
            <a:xfrm>
              <a:off x="7686280" y="65903"/>
              <a:ext cx="2043224" cy="62933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Parameters tuned:</a:t>
              </a:r>
              <a:endParaRPr lang="en-US" sz="1400" b="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40" name="Group 39">
              <a:extLst>
                <a:ext uri="{FF2B5EF4-FFF2-40B4-BE49-F238E27FC236}">
                  <a16:creationId xmlns:a16="http://schemas.microsoft.com/office/drawing/2014/main" id="{9BB503C9-F9A9-A040-B590-F0E204C985ED}"/>
                </a:ext>
              </a:extLst>
            </p:cNvPr>
            <p:cNvGrpSpPr/>
            <p:nvPr/>
          </p:nvGrpSpPr>
          <p:grpSpPr>
            <a:xfrm>
              <a:off x="5310964" y="485938"/>
              <a:ext cx="4247849" cy="2885759"/>
              <a:chOff x="938077" y="1208228"/>
              <a:chExt cx="4247849" cy="2885759"/>
            </a:xfrm>
          </p:grpSpPr>
          <p:sp>
            <p:nvSpPr>
              <p:cNvPr id="31" name="Freeform 30">
                <a:extLst>
                  <a:ext uri="{FF2B5EF4-FFF2-40B4-BE49-F238E27FC236}">
                    <a16:creationId xmlns:a16="http://schemas.microsoft.com/office/drawing/2014/main" id="{90418340-588D-974F-8D6D-A1FD6479421B}"/>
                  </a:ext>
                </a:extLst>
              </p:cNvPr>
              <p:cNvSpPr/>
              <p:nvPr/>
            </p:nvSpPr>
            <p:spPr>
              <a:xfrm>
                <a:off x="938077" y="1208228"/>
                <a:ext cx="3612944" cy="89786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just" defTabSz="622300">
                  <a:lnSpc>
                    <a:spcPct val="7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n_estimators</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(range: 40-280):</a:t>
                </a:r>
              </a:p>
              <a:p>
                <a:pPr marL="0" lvl="0" indent="0" defTabSz="622300">
                  <a:lnSpc>
                    <a:spcPct val="7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number of ‘trees’ helping us find correct classifications.</a:t>
                </a:r>
              </a:p>
            </p:txBody>
          </p:sp>
          <p:sp>
            <p:nvSpPr>
              <p:cNvPr id="34" name="Freeform 33">
                <a:extLst>
                  <a:ext uri="{FF2B5EF4-FFF2-40B4-BE49-F238E27FC236}">
                    <a16:creationId xmlns:a16="http://schemas.microsoft.com/office/drawing/2014/main" id="{0907C4D6-8299-E546-B2B2-670816D124A6}"/>
                  </a:ext>
                </a:extLst>
              </p:cNvPr>
              <p:cNvSpPr/>
              <p:nvPr/>
            </p:nvSpPr>
            <p:spPr>
              <a:xfrm>
                <a:off x="1284486" y="2128129"/>
                <a:ext cx="3901440" cy="83259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Smaller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runtime </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5" name="Freeform 34">
                <a:extLst>
                  <a:ext uri="{FF2B5EF4-FFF2-40B4-BE49-F238E27FC236}">
                    <a16:creationId xmlns:a16="http://schemas.microsoft.com/office/drawing/2014/main" id="{E04E6DE6-F1AF-2747-803F-7A26FBBF8384}"/>
                  </a:ext>
                </a:extLst>
              </p:cNvPr>
              <p:cNvSpPr/>
              <p:nvPr/>
            </p:nvSpPr>
            <p:spPr>
              <a:xfrm>
                <a:off x="1284486" y="2949887"/>
                <a:ext cx="3901440" cy="11441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Larger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runtime </a:t>
                </a:r>
              </a:p>
              <a:p>
                <a:pPr lvl="1" defTabSz="622300">
                  <a:lnSpc>
                    <a:spcPct val="80000"/>
                  </a:lnSpc>
                  <a:spcBef>
                    <a:spcPct val="0"/>
                  </a:spcBef>
                  <a:spcAft>
                    <a:spcPct val="35000"/>
                  </a:spcAft>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Potential over-fitting.</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39" name="Group 38">
              <a:extLst>
                <a:ext uri="{FF2B5EF4-FFF2-40B4-BE49-F238E27FC236}">
                  <a16:creationId xmlns:a16="http://schemas.microsoft.com/office/drawing/2014/main" id="{DAFB546B-4EBF-A447-93B9-379A954FB96E}"/>
                </a:ext>
              </a:extLst>
            </p:cNvPr>
            <p:cNvGrpSpPr/>
            <p:nvPr/>
          </p:nvGrpSpPr>
          <p:grpSpPr>
            <a:xfrm>
              <a:off x="8887311" y="502396"/>
              <a:ext cx="4115618" cy="2929525"/>
              <a:chOff x="1064526" y="3818486"/>
              <a:chExt cx="4115618" cy="2929525"/>
            </a:xfrm>
          </p:grpSpPr>
          <p:sp>
            <p:nvSpPr>
              <p:cNvPr id="32" name="Freeform 31">
                <a:extLst>
                  <a:ext uri="{FF2B5EF4-FFF2-40B4-BE49-F238E27FC236}">
                    <a16:creationId xmlns:a16="http://schemas.microsoft.com/office/drawing/2014/main" id="{B61E8870-812D-6D4E-8C8C-6C5F639CA14B}"/>
                  </a:ext>
                </a:extLst>
              </p:cNvPr>
              <p:cNvSpPr/>
              <p:nvPr/>
            </p:nvSpPr>
            <p:spPr>
              <a:xfrm>
                <a:off x="1064526" y="3818486"/>
                <a:ext cx="3166694" cy="8649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7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max_depth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range: 3-15):</a:t>
                </a:r>
              </a:p>
              <a:p>
                <a:pPr marL="0" lvl="0" indent="0" algn="l" defTabSz="622300">
                  <a:lnSpc>
                    <a:spcPct val="7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‘size’ of the trees in our forest.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7" name="Freeform 36">
                <a:extLst>
                  <a:ext uri="{FF2B5EF4-FFF2-40B4-BE49-F238E27FC236}">
                    <a16:creationId xmlns:a16="http://schemas.microsoft.com/office/drawing/2014/main" id="{F1D53CE1-7246-B94A-8C6D-51550AA74EBD}"/>
                  </a:ext>
                </a:extLst>
              </p:cNvPr>
              <p:cNvSpPr/>
              <p:nvPr/>
            </p:nvSpPr>
            <p:spPr>
              <a:xfrm>
                <a:off x="1278704" y="4730672"/>
                <a:ext cx="3901440" cy="83259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Smaller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Insufficient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runtime </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8" name="Freeform 37">
                <a:extLst>
                  <a:ext uri="{FF2B5EF4-FFF2-40B4-BE49-F238E27FC236}">
                    <a16:creationId xmlns:a16="http://schemas.microsoft.com/office/drawing/2014/main" id="{4D1B0EE3-4B17-7749-A6AF-C5D97782E016}"/>
                  </a:ext>
                </a:extLst>
              </p:cNvPr>
              <p:cNvSpPr/>
              <p:nvPr/>
            </p:nvSpPr>
            <p:spPr>
              <a:xfrm>
                <a:off x="1278704" y="5671219"/>
                <a:ext cx="3901440" cy="107679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Larger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Considerable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runtime </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Considerable over-fitting</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graphicFrame>
        <p:nvGraphicFramePr>
          <p:cNvPr id="45" name="Table 44">
            <a:extLst>
              <a:ext uri="{FF2B5EF4-FFF2-40B4-BE49-F238E27FC236}">
                <a16:creationId xmlns:a16="http://schemas.microsoft.com/office/drawing/2014/main" id="{6F38E4C8-3187-E741-8855-FDECED6D9247}"/>
              </a:ext>
            </a:extLst>
          </p:cNvPr>
          <p:cNvGraphicFramePr>
            <a:graphicFrameLocks noGrp="1"/>
          </p:cNvGraphicFramePr>
          <p:nvPr>
            <p:extLst>
              <p:ext uri="{D42A27DB-BD31-4B8C-83A1-F6EECF244321}">
                <p14:modId xmlns:p14="http://schemas.microsoft.com/office/powerpoint/2010/main" val="3692072863"/>
              </p:ext>
            </p:extLst>
          </p:nvPr>
        </p:nvGraphicFramePr>
        <p:xfrm>
          <a:off x="7137576" y="1488253"/>
          <a:ext cx="4789767" cy="4175925"/>
        </p:xfrm>
        <a:graphic>
          <a:graphicData uri="http://schemas.openxmlformats.org/drawingml/2006/table">
            <a:tbl>
              <a:tblPr firstRow="1" bandRow="1">
                <a:tableStyleId>{5C22544A-7EE6-4342-B048-85BDC9FD1C3A}</a:tableStyleId>
              </a:tblPr>
              <a:tblGrid>
                <a:gridCol w="2438256">
                  <a:extLst>
                    <a:ext uri="{9D8B030D-6E8A-4147-A177-3AD203B41FA5}">
                      <a16:colId xmlns:a16="http://schemas.microsoft.com/office/drawing/2014/main" val="1072948639"/>
                    </a:ext>
                  </a:extLst>
                </a:gridCol>
                <a:gridCol w="556591">
                  <a:extLst>
                    <a:ext uri="{9D8B030D-6E8A-4147-A177-3AD203B41FA5}">
                      <a16:colId xmlns:a16="http://schemas.microsoft.com/office/drawing/2014/main" val="3929474928"/>
                    </a:ext>
                  </a:extLst>
                </a:gridCol>
                <a:gridCol w="874644">
                  <a:extLst>
                    <a:ext uri="{9D8B030D-6E8A-4147-A177-3AD203B41FA5}">
                      <a16:colId xmlns:a16="http://schemas.microsoft.com/office/drawing/2014/main" val="1375230338"/>
                    </a:ext>
                  </a:extLst>
                </a:gridCol>
                <a:gridCol w="920276">
                  <a:extLst>
                    <a:ext uri="{9D8B030D-6E8A-4147-A177-3AD203B41FA5}">
                      <a16:colId xmlns:a16="http://schemas.microsoft.com/office/drawing/2014/main" val="1886580314"/>
                    </a:ext>
                  </a:extLst>
                </a:gridCol>
              </a:tblGrid>
              <a:tr h="722701">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Tuned Model Results </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Max</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Depth</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Balanced</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Accuracy</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of </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Estimators</a:t>
                      </a:r>
                    </a:p>
                  </a:txBody>
                  <a:tcPr marL="47625" marR="47625" marT="0" marB="0" anchor="ctr">
                    <a:solidFill>
                      <a:schemeClr val="accent1">
                        <a:lumMod val="60000"/>
                        <a:lumOff val="40000"/>
                      </a:schemeClr>
                    </a:solidFill>
                  </a:tcPr>
                </a:tc>
                <a:extLst>
                  <a:ext uri="{0D108BD9-81ED-4DB2-BD59-A6C34878D82A}">
                    <a16:rowId xmlns:a16="http://schemas.microsoft.com/office/drawing/2014/main" val="392146954"/>
                  </a:ext>
                </a:extLst>
              </a:tr>
              <a:tr h="690645">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56.369</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80</a:t>
                      </a:r>
                    </a:p>
                  </a:txBody>
                  <a:tcPr marL="47625" marR="47625" marT="0" marB="0" anchor="ctr"/>
                </a:tc>
                <a:extLst>
                  <a:ext uri="{0D108BD9-81ED-4DB2-BD59-A6C34878D82A}">
                    <a16:rowId xmlns:a16="http://schemas.microsoft.com/office/drawing/2014/main" val="2314527481"/>
                  </a:ext>
                </a:extLst>
              </a:tr>
              <a:tr h="690645">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56.348</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40</a:t>
                      </a:r>
                    </a:p>
                  </a:txBody>
                  <a:tcPr marL="47625" marR="47625" marT="0" marB="0" anchor="ctr"/>
                </a:tc>
                <a:extLst>
                  <a:ext uri="{0D108BD9-81ED-4DB2-BD59-A6C34878D82A}">
                    <a16:rowId xmlns:a16="http://schemas.microsoft.com/office/drawing/2014/main" val="2239862218"/>
                  </a:ext>
                </a:extLst>
              </a:tr>
              <a:tr h="1035967">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 </a:t>
                      </a:r>
                    </a:p>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120</a:t>
                      </a:r>
                    </a:p>
                  </a:txBody>
                  <a:tcPr marL="47625" marR="47625" marT="0" marB="0" anchor="ctr"/>
                </a:tc>
                <a:extLst>
                  <a:ext uri="{0D108BD9-81ED-4DB2-BD59-A6C34878D82A}">
                    <a16:rowId xmlns:a16="http://schemas.microsoft.com/office/drawing/2014/main" val="994312965"/>
                  </a:ext>
                </a:extLst>
              </a:tr>
              <a:tr h="1035967">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a:t>
                      </a:r>
                    </a:p>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params)</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56.46</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80</a:t>
                      </a:r>
                    </a:p>
                  </a:txBody>
                  <a:tcPr marL="47625" marR="47625" marT="0" marB="0" anchor="ctr"/>
                </a:tc>
                <a:extLst>
                  <a:ext uri="{0D108BD9-81ED-4DB2-BD59-A6C34878D82A}">
                    <a16:rowId xmlns:a16="http://schemas.microsoft.com/office/drawing/2014/main" val="525280474"/>
                  </a:ext>
                </a:extLst>
              </a:tr>
            </a:tbl>
          </a:graphicData>
        </a:graphic>
      </p:graphicFrame>
      <p:grpSp>
        <p:nvGrpSpPr>
          <p:cNvPr id="103" name="Group 102">
            <a:extLst>
              <a:ext uri="{FF2B5EF4-FFF2-40B4-BE49-F238E27FC236}">
                <a16:creationId xmlns:a16="http://schemas.microsoft.com/office/drawing/2014/main" id="{A01BDB23-065B-1742-8574-91A778EA1AC0}"/>
              </a:ext>
            </a:extLst>
          </p:cNvPr>
          <p:cNvGrpSpPr/>
          <p:nvPr/>
        </p:nvGrpSpPr>
        <p:grpSpPr>
          <a:xfrm>
            <a:off x="7693925" y="-176671"/>
            <a:ext cx="3850209" cy="1813998"/>
            <a:chOff x="7539464" y="-38693"/>
            <a:chExt cx="3880235" cy="1828145"/>
          </a:xfrm>
        </p:grpSpPr>
        <p:grpSp>
          <p:nvGrpSpPr>
            <p:cNvPr id="98" name="Group 97">
              <a:extLst>
                <a:ext uri="{FF2B5EF4-FFF2-40B4-BE49-F238E27FC236}">
                  <a16:creationId xmlns:a16="http://schemas.microsoft.com/office/drawing/2014/main" id="{C9F34348-1254-AE48-B810-66FF332FD131}"/>
                </a:ext>
              </a:extLst>
            </p:cNvPr>
            <p:cNvGrpSpPr/>
            <p:nvPr/>
          </p:nvGrpSpPr>
          <p:grpSpPr>
            <a:xfrm>
              <a:off x="7539464" y="343582"/>
              <a:ext cx="3239415" cy="1445870"/>
              <a:chOff x="7324311" y="343582"/>
              <a:chExt cx="3239415" cy="1445870"/>
            </a:xfrm>
          </p:grpSpPr>
          <p:grpSp>
            <p:nvGrpSpPr>
              <p:cNvPr id="97" name="Group 96">
                <a:extLst>
                  <a:ext uri="{FF2B5EF4-FFF2-40B4-BE49-F238E27FC236}">
                    <a16:creationId xmlns:a16="http://schemas.microsoft.com/office/drawing/2014/main" id="{945E0208-0AD2-7B44-9F39-150698EAA0EC}"/>
                  </a:ext>
                </a:extLst>
              </p:cNvPr>
              <p:cNvGrpSpPr/>
              <p:nvPr/>
            </p:nvGrpSpPr>
            <p:grpSpPr>
              <a:xfrm>
                <a:off x="7324311" y="343582"/>
                <a:ext cx="3239415" cy="1445870"/>
                <a:chOff x="8071363" y="330782"/>
                <a:chExt cx="3239415" cy="1445870"/>
              </a:xfrm>
            </p:grpSpPr>
            <p:pic>
              <p:nvPicPr>
                <p:cNvPr id="74" name="Picture 73">
                  <a:extLst>
                    <a:ext uri="{FF2B5EF4-FFF2-40B4-BE49-F238E27FC236}">
                      <a16:creationId xmlns:a16="http://schemas.microsoft.com/office/drawing/2014/main" id="{59D55910-2811-884B-A8FE-13F9634CA8B9}"/>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8071363" y="1518011"/>
                  <a:ext cx="263318" cy="258641"/>
                </a:xfrm>
                <a:prstGeom prst="rect">
                  <a:avLst/>
                </a:prstGeom>
              </p:spPr>
            </p:pic>
            <p:pic>
              <p:nvPicPr>
                <p:cNvPr id="75" name="Picture 74">
                  <a:extLst>
                    <a:ext uri="{FF2B5EF4-FFF2-40B4-BE49-F238E27FC236}">
                      <a16:creationId xmlns:a16="http://schemas.microsoft.com/office/drawing/2014/main" id="{9BC1DC45-A8F2-A146-88B0-9A852D38374C}"/>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637815" y="1498395"/>
                  <a:ext cx="260670" cy="256041"/>
                </a:xfrm>
                <a:prstGeom prst="rect">
                  <a:avLst/>
                </a:prstGeom>
              </p:spPr>
            </p:pic>
            <p:pic>
              <p:nvPicPr>
                <p:cNvPr id="76" name="Picture 75">
                  <a:extLst>
                    <a:ext uri="{FF2B5EF4-FFF2-40B4-BE49-F238E27FC236}">
                      <a16:creationId xmlns:a16="http://schemas.microsoft.com/office/drawing/2014/main" id="{A59BC540-4E74-9548-B7BE-0D2A7F3AD82B}"/>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8752362" y="1518474"/>
                  <a:ext cx="271947" cy="258099"/>
                </a:xfrm>
                <a:prstGeom prst="rect">
                  <a:avLst/>
                </a:prstGeom>
                <a:noFill/>
                <a:ln>
                  <a:noFill/>
                </a:ln>
              </p:spPr>
            </p:pic>
            <p:pic>
              <p:nvPicPr>
                <p:cNvPr id="77" name="Picture 76">
                  <a:extLst>
                    <a:ext uri="{FF2B5EF4-FFF2-40B4-BE49-F238E27FC236}">
                      <a16:creationId xmlns:a16="http://schemas.microsoft.com/office/drawing/2014/main" id="{60158514-A719-834F-8CBF-96163DE243E8}"/>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9390643" y="1515767"/>
                  <a:ext cx="283637" cy="257506"/>
                </a:xfrm>
                <a:prstGeom prst="rect">
                  <a:avLst/>
                </a:prstGeom>
              </p:spPr>
            </p:pic>
            <p:sp>
              <p:nvSpPr>
                <p:cNvPr id="78" name="TextBox 77">
                  <a:extLst>
                    <a:ext uri="{FF2B5EF4-FFF2-40B4-BE49-F238E27FC236}">
                      <a16:creationId xmlns:a16="http://schemas.microsoft.com/office/drawing/2014/main" id="{AB34360C-A0BB-8C4D-AED4-489CB234F5E3}"/>
                    </a:ext>
                  </a:extLst>
                </p:cNvPr>
                <p:cNvSpPr txBox="1"/>
                <p:nvPr/>
              </p:nvSpPr>
              <p:spPr>
                <a:xfrm rot="17977865">
                  <a:off x="7834555" y="815134"/>
                  <a:ext cx="1291351"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79" name="TextBox 78">
                  <a:extLst>
                    <a:ext uri="{FF2B5EF4-FFF2-40B4-BE49-F238E27FC236}">
                      <a16:creationId xmlns:a16="http://schemas.microsoft.com/office/drawing/2014/main" id="{861EB9BE-DD82-5E4E-BEFE-F8D2D5650C97}"/>
                    </a:ext>
                  </a:extLst>
                </p:cNvPr>
                <p:cNvSpPr txBox="1"/>
                <p:nvPr/>
              </p:nvSpPr>
              <p:spPr>
                <a:xfrm rot="17996927">
                  <a:off x="8455467" y="879970"/>
                  <a:ext cx="1389418" cy="292467"/>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81" name="TextBox 80">
                  <a:extLst>
                    <a:ext uri="{FF2B5EF4-FFF2-40B4-BE49-F238E27FC236}">
                      <a16:creationId xmlns:a16="http://schemas.microsoft.com/office/drawing/2014/main" id="{03634C64-48FA-E845-9581-97131B6CC56D}"/>
                    </a:ext>
                  </a:extLst>
                </p:cNvPr>
                <p:cNvSpPr txBox="1"/>
                <p:nvPr/>
              </p:nvSpPr>
              <p:spPr>
                <a:xfrm rot="17977865">
                  <a:off x="9743535" y="833137"/>
                  <a:ext cx="1407764"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pic>
              <p:nvPicPr>
                <p:cNvPr id="82" name="Picture 81">
                  <a:extLst>
                    <a:ext uri="{FF2B5EF4-FFF2-40B4-BE49-F238E27FC236}">
                      <a16:creationId xmlns:a16="http://schemas.microsoft.com/office/drawing/2014/main" id="{C2D352C5-BB24-1742-AA24-8FF7F57EEB19}"/>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10042275" y="1515117"/>
                  <a:ext cx="271947" cy="258099"/>
                </a:xfrm>
                <a:prstGeom prst="rect">
                  <a:avLst/>
                </a:prstGeom>
                <a:noFill/>
                <a:ln>
                  <a:noFill/>
                </a:ln>
              </p:spPr>
            </p:pic>
            <p:sp>
              <p:nvSpPr>
                <p:cNvPr id="83" name="TextBox 82">
                  <a:extLst>
                    <a:ext uri="{FF2B5EF4-FFF2-40B4-BE49-F238E27FC236}">
                      <a16:creationId xmlns:a16="http://schemas.microsoft.com/office/drawing/2014/main" id="{370F0508-6FCB-5F4F-89FB-C002B76AE918}"/>
                    </a:ext>
                  </a:extLst>
                </p:cNvPr>
                <p:cNvSpPr txBox="1"/>
                <p:nvPr/>
              </p:nvSpPr>
              <p:spPr>
                <a:xfrm rot="17977865">
                  <a:off x="10390921" y="830977"/>
                  <a:ext cx="1309236"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cxnSp>
              <p:nvCxnSpPr>
                <p:cNvPr id="84" name="Straight Connector 83">
                  <a:extLst>
                    <a:ext uri="{FF2B5EF4-FFF2-40B4-BE49-F238E27FC236}">
                      <a16:creationId xmlns:a16="http://schemas.microsoft.com/office/drawing/2014/main" id="{198DBDAF-6353-354C-AFED-E5FB7213C3B9}"/>
                    </a:ext>
                  </a:extLst>
                </p:cNvPr>
                <p:cNvCxnSpPr>
                  <a:cxnSpLocks/>
                </p:cNvCxnSpPr>
                <p:nvPr/>
              </p:nvCxnSpPr>
              <p:spPr>
                <a:xfrm flipV="1">
                  <a:off x="10856886" y="782463"/>
                  <a:ext cx="453892" cy="76722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B9C3D67D-F5B5-E24D-A7ED-8EA27D5093C5}"/>
                    </a:ext>
                  </a:extLst>
                </p:cNvPr>
                <p:cNvCxnSpPr>
                  <a:cxnSpLocks/>
                </p:cNvCxnSpPr>
                <p:nvPr/>
              </p:nvCxnSpPr>
              <p:spPr>
                <a:xfrm flipV="1">
                  <a:off x="10252206" y="729048"/>
                  <a:ext cx="504693" cy="826429"/>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F66A1878-C5DE-6544-81FD-5F86B701B115}"/>
                    </a:ext>
                  </a:extLst>
                </p:cNvPr>
                <p:cNvCxnSpPr>
                  <a:cxnSpLocks/>
                </p:cNvCxnSpPr>
                <p:nvPr/>
              </p:nvCxnSpPr>
              <p:spPr>
                <a:xfrm flipV="1">
                  <a:off x="8283183" y="782463"/>
                  <a:ext cx="450197" cy="784401"/>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7B2F4DE-F2F1-BC4E-A02B-C0CD1A08459C}"/>
                    </a:ext>
                  </a:extLst>
                </p:cNvPr>
                <p:cNvCxnSpPr>
                  <a:cxnSpLocks/>
                </p:cNvCxnSpPr>
                <p:nvPr/>
              </p:nvCxnSpPr>
              <p:spPr>
                <a:xfrm flipV="1">
                  <a:off x="8954654" y="730328"/>
                  <a:ext cx="481948" cy="82394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48FD904A-8998-AF4D-86C2-5B3E975ED265}"/>
                    </a:ext>
                  </a:extLst>
                </p:cNvPr>
                <p:cNvCxnSpPr>
                  <a:cxnSpLocks/>
                </p:cNvCxnSpPr>
                <p:nvPr/>
              </p:nvCxnSpPr>
              <p:spPr>
                <a:xfrm flipV="1">
                  <a:off x="9594831" y="951700"/>
                  <a:ext cx="343438" cy="59798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A38134D4-AC04-8D40-BBD2-56C9024664A0}"/>
                    </a:ext>
                  </a:extLst>
                </p:cNvPr>
                <p:cNvCxnSpPr>
                  <a:cxnSpLocks/>
                </p:cNvCxnSpPr>
                <p:nvPr/>
              </p:nvCxnSpPr>
              <p:spPr>
                <a:xfrm>
                  <a:off x="8391305" y="16528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B0372BA-2213-FE46-9044-ACD566D6534D}"/>
                    </a:ext>
                  </a:extLst>
                </p:cNvPr>
                <p:cNvCxnSpPr>
                  <a:cxnSpLocks/>
                </p:cNvCxnSpPr>
                <p:nvPr/>
              </p:nvCxnSpPr>
              <p:spPr>
                <a:xfrm>
                  <a:off x="9060953" y="16528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8327E91-5538-454A-874B-2C9122131D35}"/>
                    </a:ext>
                  </a:extLst>
                </p:cNvPr>
                <p:cNvCxnSpPr>
                  <a:cxnSpLocks/>
                </p:cNvCxnSpPr>
                <p:nvPr/>
              </p:nvCxnSpPr>
              <p:spPr>
                <a:xfrm>
                  <a:off x="9705643" y="1659901"/>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9EF3944-E210-564A-9DE2-93FD67F0BD8B}"/>
                    </a:ext>
                  </a:extLst>
                </p:cNvPr>
                <p:cNvSpPr txBox="1"/>
                <p:nvPr/>
              </p:nvSpPr>
              <p:spPr>
                <a:xfrm rot="17967511">
                  <a:off x="9154210" y="1009575"/>
                  <a:ext cx="1169958" cy="247021"/>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grpSp>
          <p:cxnSp>
            <p:nvCxnSpPr>
              <p:cNvPr id="93" name="Straight Arrow Connector 92">
                <a:extLst>
                  <a:ext uri="{FF2B5EF4-FFF2-40B4-BE49-F238E27FC236}">
                    <a16:creationId xmlns:a16="http://schemas.microsoft.com/office/drawing/2014/main" id="{FFF82701-C507-9346-B02E-B82EE84AC725}"/>
                  </a:ext>
                </a:extLst>
              </p:cNvPr>
              <p:cNvCxnSpPr>
                <a:cxnSpLocks/>
              </p:cNvCxnSpPr>
              <p:nvPr/>
            </p:nvCxnSpPr>
            <p:spPr>
              <a:xfrm>
                <a:off x="9607757" y="16656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pic>
          <p:nvPicPr>
            <p:cNvPr id="99" name="Picture 98">
              <a:extLst>
                <a:ext uri="{FF2B5EF4-FFF2-40B4-BE49-F238E27FC236}">
                  <a16:creationId xmlns:a16="http://schemas.microsoft.com/office/drawing/2014/main" id="{C7691C2D-8799-8040-B8AF-5F7938A7471A}"/>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651411" y="1271488"/>
              <a:ext cx="337655" cy="331659"/>
            </a:xfrm>
            <a:prstGeom prst="rect">
              <a:avLst/>
            </a:prstGeom>
            <a:effectLst>
              <a:glow rad="101600">
                <a:schemeClr val="accent6">
                  <a:lumMod val="60000"/>
                  <a:lumOff val="40000"/>
                  <a:alpha val="40000"/>
                </a:schemeClr>
              </a:glow>
            </a:effectLst>
          </p:spPr>
        </p:pic>
        <p:sp>
          <p:nvSpPr>
            <p:cNvPr id="100" name="TextBox 99">
              <a:extLst>
                <a:ext uri="{FF2B5EF4-FFF2-40B4-BE49-F238E27FC236}">
                  <a16:creationId xmlns:a16="http://schemas.microsoft.com/office/drawing/2014/main" id="{8ECB3511-3934-8241-A21A-37C04CEEBCC6}"/>
                </a:ext>
              </a:extLst>
            </p:cNvPr>
            <p:cNvSpPr txBox="1"/>
            <p:nvPr/>
          </p:nvSpPr>
          <p:spPr>
            <a:xfrm rot="17977865">
              <a:off x="10399632" y="528929"/>
              <a:ext cx="1538298"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101" name="Straight Connector 100">
              <a:extLst>
                <a:ext uri="{FF2B5EF4-FFF2-40B4-BE49-F238E27FC236}">
                  <a16:creationId xmlns:a16="http://schemas.microsoft.com/office/drawing/2014/main" id="{98642519-AECD-8543-9FED-85464A335D70}"/>
                </a:ext>
              </a:extLst>
            </p:cNvPr>
            <p:cNvCxnSpPr>
              <a:cxnSpLocks/>
            </p:cNvCxnSpPr>
            <p:nvPr/>
          </p:nvCxnSpPr>
          <p:spPr>
            <a:xfrm flipV="1">
              <a:off x="10934020" y="518577"/>
              <a:ext cx="485679" cy="84454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grpSp>
      <p:sp>
        <p:nvSpPr>
          <p:cNvPr id="2" name="Rectangle 1">
            <a:extLst>
              <a:ext uri="{FF2B5EF4-FFF2-40B4-BE49-F238E27FC236}">
                <a16:creationId xmlns:a16="http://schemas.microsoft.com/office/drawing/2014/main" id="{7255C64E-F646-3C49-B688-C1B1391B2ADE}"/>
              </a:ext>
            </a:extLst>
          </p:cNvPr>
          <p:cNvSpPr/>
          <p:nvPr/>
        </p:nvSpPr>
        <p:spPr>
          <a:xfrm>
            <a:off x="692831" y="5153869"/>
            <a:ext cx="6096000" cy="1569660"/>
          </a:xfrm>
          <a:prstGeom prst="rect">
            <a:avLst/>
          </a:prstGeom>
        </p:spPr>
        <p:txBody>
          <a:bodyPr>
            <a:spAutoFit/>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NB: By looking at some more of the location features included our </a:t>
            </a:r>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KBest</a:t>
            </a: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 set and adding them to our filtering function for the engineered feature (see previous slide), we are able to increase our accuracy further:</a:t>
            </a:r>
          </a:p>
          <a:p>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171450" indent="-171450">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a:t>
            </a:r>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params</a:t>
            </a: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0.5837</a:t>
            </a:r>
          </a:p>
          <a:p>
            <a:pPr marL="171450" indent="-171450">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a:t>
            </a:r>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params</a:t>
            </a: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0.5807</a:t>
            </a:r>
          </a:p>
          <a:p>
            <a:pPr marL="171450" indent="-171450">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 (+</a:t>
            </a:r>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params</a:t>
            </a: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0.5933</a:t>
            </a:r>
          </a:p>
          <a:p>
            <a:pPr marL="171450" indent="-171450">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 (- </a:t>
            </a:r>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params</a:t>
            </a: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0.5914</a:t>
            </a:r>
          </a:p>
        </p:txBody>
      </p:sp>
    </p:spTree>
    <p:extLst>
      <p:ext uri="{BB962C8B-B14F-4D97-AF65-F5344CB8AC3E}">
        <p14:creationId xmlns:p14="http://schemas.microsoft.com/office/powerpoint/2010/main" val="401735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03"/>
                                        </p:tgtEl>
                                      </p:cBhvr>
                                    </p:animEffect>
                                    <p:set>
                                      <p:cBhvr>
                                        <p:cTn id="12" dur="1" fill="hold">
                                          <p:stCondLst>
                                            <p:cond delay="499"/>
                                          </p:stCondLst>
                                        </p:cTn>
                                        <p:tgtEl>
                                          <p:spTgt spid="1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C3F7EA-A4D2-2D4E-81F9-9736118B9ABC}"/>
              </a:ext>
            </a:extLst>
          </p:cNvPr>
          <p:cNvSpPr txBox="1"/>
          <p:nvPr/>
        </p:nvSpPr>
        <p:spPr>
          <a:xfrm>
            <a:off x="-628533" y="1127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Final Summary:</a:t>
            </a:r>
          </a:p>
        </p:txBody>
      </p:sp>
      <p:sp>
        <p:nvSpPr>
          <p:cNvPr id="3" name="Rectangle 2">
            <a:extLst>
              <a:ext uri="{FF2B5EF4-FFF2-40B4-BE49-F238E27FC236}">
                <a16:creationId xmlns:a16="http://schemas.microsoft.com/office/drawing/2014/main" id="{BC250754-6669-1A4C-B132-0CB2ADECC193}"/>
              </a:ext>
            </a:extLst>
          </p:cNvPr>
          <p:cNvSpPr/>
          <p:nvPr/>
        </p:nvSpPr>
        <p:spPr>
          <a:xfrm>
            <a:off x="463825" y="1038013"/>
            <a:ext cx="11286818" cy="1815882"/>
          </a:xfrm>
          <a:prstGeom prst="rect">
            <a:avLst/>
          </a:prstGeom>
        </p:spPr>
        <p:txBody>
          <a:bodyPr wrap="square">
            <a:spAutoFit/>
          </a:bodyPr>
          <a:lstStyle/>
          <a:p>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Potential Weaknesses:</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Research: The above filters are merely a start and represent a base amount of research. It could certainly serve as a starting point for someone with expertise in the field.</a:t>
            </a:r>
          </a:p>
          <a:p>
            <a:pPr marL="285750"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Bias: the filter itself will not be able to catch all instances of cyber-related terrorism conclusively; more likely than not it will miss one certain aspect or another. Increasing the number of eyes on the model and data will help with this.</a:t>
            </a:r>
          </a:p>
          <a:p>
            <a:pPr marL="285750"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Rectangle 4">
            <a:extLst>
              <a:ext uri="{FF2B5EF4-FFF2-40B4-BE49-F238E27FC236}">
                <a16:creationId xmlns:a16="http://schemas.microsoft.com/office/drawing/2014/main" id="{7145CA2A-896F-834F-B06F-333610BE896B}"/>
              </a:ext>
            </a:extLst>
          </p:cNvPr>
          <p:cNvSpPr/>
          <p:nvPr/>
        </p:nvSpPr>
        <p:spPr>
          <a:xfrm>
            <a:off x="463826" y="2972302"/>
            <a:ext cx="11370607" cy="3539430"/>
          </a:xfrm>
          <a:prstGeom prst="rect">
            <a:avLst/>
          </a:prstGeom>
        </p:spPr>
        <p:txBody>
          <a:bodyPr wrap="square">
            <a:spAutoFit/>
          </a:bodyPr>
          <a:lstStyle/>
          <a:p>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Explanatory v. Predictive Power:</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Our goal :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Prediction.</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We want to take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new/incoming data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and gain a prediction of whether it will be successful or not before we know the results.</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As little variation as possible in this prediction and its accuracy score will be necessary for reliable results. </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Explanatory models: more interest to scholars or academic institutions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Reveals behaviors and patterns of observations that have already occurred</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 bearing on future observations.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 suggestions on what these patterns might say regarding incoming data (and in this case, future terror attacks).</a:t>
            </a:r>
          </a:p>
          <a:p>
            <a:pPr marL="742950" lvl="1"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Caveat: making sure that our model adapts well to new input (or test) data.</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Allows for the variation between training and test results to be as minimal as possible (i.e. so the difference between the model's prediction and reality is minimal).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Predictive analysis, especially in a terror-related context, involves considerably more risk than an explanatory model, and should be handled with an intense attention to detail and accuracy.</a:t>
            </a:r>
          </a:p>
        </p:txBody>
      </p:sp>
    </p:spTree>
    <p:extLst>
      <p:ext uri="{BB962C8B-B14F-4D97-AF65-F5344CB8AC3E}">
        <p14:creationId xmlns:p14="http://schemas.microsoft.com/office/powerpoint/2010/main" val="5072045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B058670-7F0D-FA4E-80BB-6E1E385E1DB7}"/>
              </a:ext>
            </a:extLst>
          </p:cNvPr>
          <p:cNvSpPr txBox="1"/>
          <p:nvPr/>
        </p:nvSpPr>
        <p:spPr>
          <a:xfrm>
            <a:off x="-456265" y="99996"/>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Research Questions and Objectives</a:t>
            </a:r>
          </a:p>
        </p:txBody>
      </p:sp>
      <p:cxnSp>
        <p:nvCxnSpPr>
          <p:cNvPr id="31" name="Straight Arrow Connector 30">
            <a:extLst>
              <a:ext uri="{FF2B5EF4-FFF2-40B4-BE49-F238E27FC236}">
                <a16:creationId xmlns:a16="http://schemas.microsoft.com/office/drawing/2014/main" id="{1C118E48-DC4F-934B-9EBE-754587FCBD99}"/>
              </a:ext>
            </a:extLst>
          </p:cNvPr>
          <p:cNvCxnSpPr>
            <a:cxnSpLocks/>
          </p:cNvCxnSpPr>
          <p:nvPr/>
        </p:nvCxnSpPr>
        <p:spPr>
          <a:xfrm>
            <a:off x="0" y="742204"/>
            <a:ext cx="5284519"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A97261E-9B4B-454F-9790-6136DA6A1E86}"/>
              </a:ext>
            </a:extLst>
          </p:cNvPr>
          <p:cNvSpPr txBox="1"/>
          <p:nvPr/>
        </p:nvSpPr>
        <p:spPr>
          <a:xfrm>
            <a:off x="1478176" y="1003269"/>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What characterizes a </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successful cyber attack?</a:t>
            </a:r>
          </a:p>
        </p:txBody>
      </p:sp>
      <p:sp>
        <p:nvSpPr>
          <p:cNvPr id="3" name="Block Arc 2">
            <a:extLst>
              <a:ext uri="{FF2B5EF4-FFF2-40B4-BE49-F238E27FC236}">
                <a16:creationId xmlns:a16="http://schemas.microsoft.com/office/drawing/2014/main" id="{8AFF4438-9E48-0149-8B2F-A8757F098942}"/>
              </a:ext>
            </a:extLst>
          </p:cNvPr>
          <p:cNvSpPr/>
          <p:nvPr/>
        </p:nvSpPr>
        <p:spPr>
          <a:xfrm>
            <a:off x="-1838361" y="1206805"/>
            <a:ext cx="5775084" cy="5987704"/>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a:extLst>
              <a:ext uri="{FF2B5EF4-FFF2-40B4-BE49-F238E27FC236}">
                <a16:creationId xmlns:a16="http://schemas.microsoft.com/office/drawing/2014/main" id="{D0056008-13A0-384A-B7E7-3239BC952CE2}"/>
              </a:ext>
            </a:extLst>
          </p:cNvPr>
          <p:cNvSpPr/>
          <p:nvPr/>
        </p:nvSpPr>
        <p:spPr>
          <a:xfrm>
            <a:off x="3911651" y="2570360"/>
            <a:ext cx="7448049" cy="1048412"/>
          </a:xfrm>
          <a:custGeom>
            <a:avLst/>
            <a:gdLst>
              <a:gd name="connsiteX0" fmla="*/ 0 w 7448049"/>
              <a:gd name="connsiteY0" fmla="*/ 0 h 1048412"/>
              <a:gd name="connsiteX1" fmla="*/ 7448049 w 7448049"/>
              <a:gd name="connsiteY1" fmla="*/ 0 h 1048412"/>
              <a:gd name="connsiteX2" fmla="*/ 7448049 w 7448049"/>
              <a:gd name="connsiteY2" fmla="*/ 1048412 h 1048412"/>
              <a:gd name="connsiteX3" fmla="*/ 0 w 7448049"/>
              <a:gd name="connsiteY3" fmla="*/ 1048412 h 1048412"/>
              <a:gd name="connsiteX4" fmla="*/ 0 w 7448049"/>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049" h="1048412">
                <a:moveTo>
                  <a:pt x="0" y="0"/>
                </a:moveTo>
                <a:lnTo>
                  <a:pt x="7448049" y="0"/>
                </a:lnTo>
                <a:lnTo>
                  <a:pt x="7448049"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Safety:</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 attacks; save lives.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Identify realistic threats with precision.</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Reduce lingering consequences of attacks (infrastructure, communication, health and public welfare issues).</a:t>
            </a:r>
          </a:p>
        </p:txBody>
      </p:sp>
      <p:sp>
        <p:nvSpPr>
          <p:cNvPr id="8" name="Freeform 7">
            <a:extLst>
              <a:ext uri="{FF2B5EF4-FFF2-40B4-BE49-F238E27FC236}">
                <a16:creationId xmlns:a16="http://schemas.microsoft.com/office/drawing/2014/main" id="{A36861EF-DEE9-0C4A-80C3-8E17A749404E}"/>
              </a:ext>
            </a:extLst>
          </p:cNvPr>
          <p:cNvSpPr/>
          <p:nvPr/>
        </p:nvSpPr>
        <p:spPr>
          <a:xfrm>
            <a:off x="4211118" y="3931487"/>
            <a:ext cx="7132063" cy="1048412"/>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Understanding:</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Sharpen knowledge and accuracy regarding known and lesser-known terrorist groups, their operating territories and targets.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Locate previously overlooked potential targets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Increase ability to identify new/previously-unseen areas of threat.</a:t>
            </a:r>
          </a:p>
        </p:txBody>
      </p:sp>
      <p:sp>
        <p:nvSpPr>
          <p:cNvPr id="10" name="Freeform 9">
            <a:extLst>
              <a:ext uri="{FF2B5EF4-FFF2-40B4-BE49-F238E27FC236}">
                <a16:creationId xmlns:a16="http://schemas.microsoft.com/office/drawing/2014/main" id="{DD9019B5-76D5-3D42-B8AA-6347F84F4997}"/>
              </a:ext>
            </a:extLst>
          </p:cNvPr>
          <p:cNvSpPr/>
          <p:nvPr/>
        </p:nvSpPr>
        <p:spPr>
          <a:xfrm>
            <a:off x="4000875" y="5255507"/>
            <a:ext cx="7448049" cy="1048412"/>
          </a:xfrm>
          <a:custGeom>
            <a:avLst/>
            <a:gdLst>
              <a:gd name="connsiteX0" fmla="*/ 0 w 7448049"/>
              <a:gd name="connsiteY0" fmla="*/ 0 h 1048412"/>
              <a:gd name="connsiteX1" fmla="*/ 7448049 w 7448049"/>
              <a:gd name="connsiteY1" fmla="*/ 0 h 1048412"/>
              <a:gd name="connsiteX2" fmla="*/ 7448049 w 7448049"/>
              <a:gd name="connsiteY2" fmla="*/ 1048412 h 1048412"/>
              <a:gd name="connsiteX3" fmla="*/ 0 w 7448049"/>
              <a:gd name="connsiteY3" fmla="*/ 1048412 h 1048412"/>
              <a:gd name="connsiteX4" fmla="*/ 0 w 7448049"/>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049" h="1048412">
                <a:moveTo>
                  <a:pt x="0" y="0"/>
                </a:moveTo>
                <a:lnTo>
                  <a:pt x="7448049" y="0"/>
                </a:lnTo>
                <a:lnTo>
                  <a:pt x="7448049"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Efficiency:</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Decrease mis-direction of labor, energy and assets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Increase effectiveness and efficiency of resources on more realistic threats.</a:t>
            </a:r>
          </a:p>
        </p:txBody>
      </p:sp>
      <p:pic>
        <p:nvPicPr>
          <p:cNvPr id="5" name="Picture 4">
            <a:extLst>
              <a:ext uri="{FF2B5EF4-FFF2-40B4-BE49-F238E27FC236}">
                <a16:creationId xmlns:a16="http://schemas.microsoft.com/office/drawing/2014/main" id="{956AF72E-6091-0640-A19D-F05826CCD55E}"/>
              </a:ext>
            </a:extLst>
          </p:cNvPr>
          <p:cNvPicPr>
            <a:picLocks noChangeAspect="1"/>
          </p:cNvPicPr>
          <p:nvPr/>
        </p:nvPicPr>
        <p:blipFill>
          <a:blip r:embed="rId2">
            <a:extLst>
              <a:ext uri="{BEBA8EAE-BF5A-486C-A8C5-ECC9F3942E4B}">
                <a14:imgProps xmlns:a14="http://schemas.microsoft.com/office/drawing/2010/main">
                  <a14:imgLayer>
                    <a14:imgEffect>
                      <a14:colorTemperature colorTemp="4700"/>
                    </a14:imgEffect>
                    <a14:imgEffect>
                      <a14:brightnessContrast bright="20000"/>
                    </a14:imgEffect>
                  </a14:imgLayer>
                </a14:imgProps>
              </a:ext>
            </a:extLst>
          </a:blip>
          <a:stretch>
            <a:fillRect/>
          </a:stretch>
        </p:blipFill>
        <p:spPr>
          <a:xfrm>
            <a:off x="570015" y="3205606"/>
            <a:ext cx="2373584" cy="2543493"/>
          </a:xfrm>
          <a:prstGeom prst="rect">
            <a:avLst/>
          </a:prstGeom>
        </p:spPr>
      </p:pic>
      <p:sp>
        <p:nvSpPr>
          <p:cNvPr id="49" name="TextBox 48">
            <a:extLst>
              <a:ext uri="{FF2B5EF4-FFF2-40B4-BE49-F238E27FC236}">
                <a16:creationId xmlns:a16="http://schemas.microsoft.com/office/drawing/2014/main" id="{7EEC5131-B87F-1E42-BE21-A09F780A625C}"/>
              </a:ext>
            </a:extLst>
          </p:cNvPr>
          <p:cNvSpPr txBox="1"/>
          <p:nvPr/>
        </p:nvSpPr>
        <p:spPr>
          <a:xfrm>
            <a:off x="7382015" y="1009049"/>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Who can benefit from</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any resulting information?</a:t>
            </a:r>
          </a:p>
        </p:txBody>
      </p:sp>
      <p:pic>
        <p:nvPicPr>
          <p:cNvPr id="60" name="Picture 59">
            <a:extLst>
              <a:ext uri="{FF2B5EF4-FFF2-40B4-BE49-F238E27FC236}">
                <a16:creationId xmlns:a16="http://schemas.microsoft.com/office/drawing/2014/main" id="{D0EE1617-7BC1-454A-9BEF-4A293D3B2BBB}"/>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6947327" y="1138100"/>
            <a:ext cx="375311" cy="364760"/>
          </a:xfrm>
          <a:prstGeom prst="rect">
            <a:avLst/>
          </a:prstGeom>
          <a:noFill/>
          <a:ln>
            <a:noFill/>
          </a:ln>
        </p:spPr>
      </p:pic>
      <p:pic>
        <p:nvPicPr>
          <p:cNvPr id="65" name="Picture 64">
            <a:extLst>
              <a:ext uri="{FF2B5EF4-FFF2-40B4-BE49-F238E27FC236}">
                <a16:creationId xmlns:a16="http://schemas.microsoft.com/office/drawing/2014/main" id="{73D533D5-2933-3D46-AA1B-2F1C4FA3F555}"/>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052434" y="1129884"/>
            <a:ext cx="410021" cy="381191"/>
          </a:xfrm>
          <a:prstGeom prst="rect">
            <a:avLst/>
          </a:prstGeom>
        </p:spPr>
      </p:pic>
      <p:grpSp>
        <p:nvGrpSpPr>
          <p:cNvPr id="12" name="Group 11">
            <a:extLst>
              <a:ext uri="{FF2B5EF4-FFF2-40B4-BE49-F238E27FC236}">
                <a16:creationId xmlns:a16="http://schemas.microsoft.com/office/drawing/2014/main" id="{E64AC530-4FF7-3244-9617-2F7741E64FF9}"/>
              </a:ext>
            </a:extLst>
          </p:cNvPr>
          <p:cNvGrpSpPr/>
          <p:nvPr/>
        </p:nvGrpSpPr>
        <p:grpSpPr>
          <a:xfrm>
            <a:off x="2806424" y="1835710"/>
            <a:ext cx="6159446" cy="3800966"/>
            <a:chOff x="2806424" y="1835710"/>
            <a:chExt cx="6159446" cy="3800966"/>
          </a:xfrm>
        </p:grpSpPr>
        <p:grpSp>
          <p:nvGrpSpPr>
            <p:cNvPr id="54" name="Group 53">
              <a:extLst>
                <a:ext uri="{FF2B5EF4-FFF2-40B4-BE49-F238E27FC236}">
                  <a16:creationId xmlns:a16="http://schemas.microsoft.com/office/drawing/2014/main" id="{5FE30165-3E4C-4849-A3DF-D7519C73DDE0}"/>
                </a:ext>
              </a:extLst>
            </p:cNvPr>
            <p:cNvGrpSpPr/>
            <p:nvPr/>
          </p:nvGrpSpPr>
          <p:grpSpPr>
            <a:xfrm>
              <a:off x="3254888" y="2062051"/>
              <a:ext cx="5710982" cy="335051"/>
              <a:chOff x="1292148" y="1722678"/>
              <a:chExt cx="7132063" cy="1048412"/>
            </a:xfrm>
          </p:grpSpPr>
          <p:sp>
            <p:nvSpPr>
              <p:cNvPr id="55" name="Rectangle 54">
                <a:extLst>
                  <a:ext uri="{FF2B5EF4-FFF2-40B4-BE49-F238E27FC236}">
                    <a16:creationId xmlns:a16="http://schemas.microsoft.com/office/drawing/2014/main" id="{0A95C314-EA4E-7644-B58E-968B3062DE37}"/>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56" name="TextBox 55">
                <a:extLst>
                  <a:ext uri="{FF2B5EF4-FFF2-40B4-BE49-F238E27FC236}">
                    <a16:creationId xmlns:a16="http://schemas.microsoft.com/office/drawing/2014/main" id="{4ACF241E-F05A-B042-9BFF-992648A45F98}"/>
                  </a:ext>
                </a:extLst>
              </p:cNvPr>
              <p:cNvSpPr txBox="1"/>
              <p:nvPr/>
            </p:nvSpPr>
            <p:spPr>
              <a:xfrm>
                <a:off x="1292148" y="1722678"/>
                <a:ext cx="7132063" cy="104841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6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Government/Intelligence Agencies, Citizens, Operatives:</a:t>
                </a:r>
              </a:p>
            </p:txBody>
          </p:sp>
        </p:grpSp>
        <p:pic>
          <p:nvPicPr>
            <p:cNvPr id="17" name="Picture 16">
              <a:extLst>
                <a:ext uri="{FF2B5EF4-FFF2-40B4-BE49-F238E27FC236}">
                  <a16:creationId xmlns:a16="http://schemas.microsoft.com/office/drawing/2014/main" id="{716B1762-3D23-1E4C-A10E-01BDF1B51065}"/>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3762654" y="3982729"/>
              <a:ext cx="448464" cy="435857"/>
            </a:xfrm>
            <a:prstGeom prst="rect">
              <a:avLst/>
            </a:prstGeom>
            <a:noFill/>
            <a:ln>
              <a:noFill/>
            </a:ln>
          </p:spPr>
        </p:pic>
        <p:pic>
          <p:nvPicPr>
            <p:cNvPr id="18" name="Picture 17">
              <a:extLst>
                <a:ext uri="{FF2B5EF4-FFF2-40B4-BE49-F238E27FC236}">
                  <a16:creationId xmlns:a16="http://schemas.microsoft.com/office/drawing/2014/main" id="{1137DA37-8E50-E24A-9A3B-56D3A4D9D94E}"/>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3478161" y="2752944"/>
              <a:ext cx="489940" cy="455491"/>
            </a:xfrm>
            <a:prstGeom prst="rect">
              <a:avLst/>
            </a:prstGeom>
          </p:spPr>
        </p:pic>
        <p:pic>
          <p:nvPicPr>
            <p:cNvPr id="19" name="Picture 18">
              <a:extLst>
                <a:ext uri="{FF2B5EF4-FFF2-40B4-BE49-F238E27FC236}">
                  <a16:creationId xmlns:a16="http://schemas.microsoft.com/office/drawing/2014/main" id="{869D7661-0660-D547-AB67-47282A0764D8}"/>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3484181" y="5192379"/>
              <a:ext cx="477899" cy="444297"/>
            </a:xfrm>
            <a:prstGeom prst="rect">
              <a:avLst/>
            </a:prstGeom>
          </p:spPr>
        </p:pic>
        <p:pic>
          <p:nvPicPr>
            <p:cNvPr id="29" name="Picture 28">
              <a:extLst>
                <a:ext uri="{FF2B5EF4-FFF2-40B4-BE49-F238E27FC236}">
                  <a16:creationId xmlns:a16="http://schemas.microsoft.com/office/drawing/2014/main" id="{2F443770-3742-6B45-91CC-C9233A8CC8C4}"/>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806424" y="1835710"/>
              <a:ext cx="448464" cy="435857"/>
            </a:xfrm>
            <a:prstGeom prst="rect">
              <a:avLst/>
            </a:prstGeom>
            <a:noFill/>
            <a:ln>
              <a:noFill/>
            </a:ln>
          </p:spPr>
        </p:pic>
      </p:grpSp>
    </p:spTree>
    <p:extLst>
      <p:ext uri="{BB962C8B-B14F-4D97-AF65-F5344CB8AC3E}">
        <p14:creationId xmlns:p14="http://schemas.microsoft.com/office/powerpoint/2010/main" val="3541998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D068C9E-2B93-FB4E-A236-11ABC7A6BB3D}"/>
              </a:ext>
            </a:extLst>
          </p:cNvPr>
          <p:cNvCxnSpPr>
            <a:cxnSpLocks/>
          </p:cNvCxnSpPr>
          <p:nvPr/>
        </p:nvCxnSpPr>
        <p:spPr>
          <a:xfrm>
            <a:off x="0" y="729402"/>
            <a:ext cx="246081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1A032B-040E-4842-8448-94C498ADC3C6}"/>
              </a:ext>
            </a:extLst>
          </p:cNvPr>
          <p:cNvSpPr txBox="1"/>
          <p:nvPr/>
        </p:nvSpPr>
        <p:spPr>
          <a:xfrm>
            <a:off x="-373037" y="10786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Further Research:</a:t>
            </a:r>
          </a:p>
        </p:txBody>
      </p:sp>
      <p:sp>
        <p:nvSpPr>
          <p:cNvPr id="7" name="Rectangle 6">
            <a:extLst>
              <a:ext uri="{FF2B5EF4-FFF2-40B4-BE49-F238E27FC236}">
                <a16:creationId xmlns:a16="http://schemas.microsoft.com/office/drawing/2014/main" id="{21FF81FD-F1AB-1440-A6BF-A249649AF6D2}"/>
              </a:ext>
            </a:extLst>
          </p:cNvPr>
          <p:cNvSpPr/>
          <p:nvPr/>
        </p:nvSpPr>
        <p:spPr>
          <a:xfrm>
            <a:off x="842681" y="1441172"/>
            <a:ext cx="10842813" cy="3539430"/>
          </a:xfrm>
          <a:prstGeom prst="rect">
            <a:avLst/>
          </a:prstGeom>
        </p:spPr>
        <p:txBody>
          <a:bodyPr wrap="square">
            <a:spAutoFit/>
          </a:bodyPr>
          <a:lstStyle/>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Given the richness of the variables within this dataset, there are plenty of avenues for further research:</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One could use Regex to search the summary and motive columns for further detail and insight into the nature of these cyber-related tasks. The filter above is relatively broad and potentially encapsulates instances that many might not consider related to 'cyber' events. </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It would be interesting to create a more intricate regex filter which could give us a more detailed understanding of the 'cyber' aspect of these events: </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How specifically are they related and in what manners?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geographical locations tend to be hotbeds for such activity.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targets are specified and why?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'motive' feature, in particular, could have extensive benefits with prediction, depending on the vocabulary used by those conducting the study and entering the data.</a:t>
            </a:r>
          </a:p>
        </p:txBody>
      </p:sp>
    </p:spTree>
    <p:extLst>
      <p:ext uri="{BB962C8B-B14F-4D97-AF65-F5344CB8AC3E}">
        <p14:creationId xmlns:p14="http://schemas.microsoft.com/office/powerpoint/2010/main" val="4220824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A2AB85-8548-0B47-BECA-2F774EC6599C}"/>
              </a:ext>
            </a:extLst>
          </p:cNvPr>
          <p:cNvSpPr/>
          <p:nvPr/>
        </p:nvSpPr>
        <p:spPr>
          <a:xfrm>
            <a:off x="389964" y="1532964"/>
            <a:ext cx="11497235" cy="4093428"/>
          </a:xfrm>
          <a:prstGeom prst="rect">
            <a:avLst/>
          </a:prstGeom>
        </p:spPr>
        <p:txBody>
          <a:bodyPr wrap="square">
            <a:spAutoFit/>
          </a:bodyPr>
          <a:lstStyle/>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General References:</a:t>
            </a: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Referenced the following sites for honing my knowledge of the models, python,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etc</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r>
              <a:rPr lang="en-US" sz="1600" u="sng" dirty="0">
                <a:latin typeface="News Gothic MT" panose="020B0503020103020203" pitchFamily="34" charset="0"/>
                <a:hlinkClick r:id="rId2"/>
              </a:rPr>
              <a:t>https://www.analyticsvidhya.com/blog/2017/06/a-comprehensive-guide-for-linear-ridge-and-lasso-regression/</a:t>
            </a:r>
            <a:endParaRPr lang="en-US" sz="1600" dirty="0">
              <a:latin typeface="News Gothic MT" panose="020B0503020103020203" pitchFamily="34" charset="0"/>
            </a:endParaRPr>
          </a:p>
          <a:p>
            <a:r>
              <a:rPr lang="en-US" sz="1600" u="sng" dirty="0">
                <a:latin typeface="News Gothic MT" panose="020B0503020103020203" pitchFamily="34" charset="0"/>
                <a:hlinkClick r:id="rId3"/>
              </a:rPr>
              <a:t>https://machinelearningmastery.com/feature-selection-machine-learning-python/</a:t>
            </a:r>
            <a:endParaRPr lang="en-US" sz="1600" dirty="0">
              <a:latin typeface="News Gothic MT" panose="020B0503020103020203" pitchFamily="34" charset="0"/>
            </a:endParaRPr>
          </a:p>
          <a:p>
            <a:r>
              <a:rPr lang="en-US" sz="1600" u="sng" dirty="0">
                <a:latin typeface="News Gothic MT" panose="020B0503020103020203" pitchFamily="34" charset="0"/>
                <a:hlinkClick r:id="rId4"/>
              </a:rPr>
              <a:t>https://medium.com/@pushkarmandot/what-is-the-significance-of-c-value-in-support-vector-machine-28224e852c5a</a:t>
            </a:r>
            <a:endParaRPr lang="en-US" sz="1600" u="sng" dirty="0">
              <a:latin typeface="News Gothic MT" panose="020B0503020103020203" pitchFamily="34" charset="0"/>
            </a:endParaRPr>
          </a:p>
          <a:p>
            <a:endParaRPr lang="en-US" sz="1600" dirty="0">
              <a:latin typeface="News Gothic MT" panose="020B0503020103020203" pitchFamily="34" charset="0"/>
            </a:endParaRP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 big shout out to Mike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Swirsky</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for pointing out this link to me (submitted by the user 'Abdou' on Stack   Overflow:</a:t>
            </a:r>
            <a:r>
              <a:rPr lang="en-US" sz="1600" dirty="0">
                <a:latin typeface="News Gothic MT" panose="020B0503020103020203" pitchFamily="34" charset="0"/>
              </a:rPr>
              <a:t> </a:t>
            </a:r>
            <a:r>
              <a:rPr lang="en-US" sz="1600" u="sng" dirty="0">
                <a:latin typeface="News Gothic MT" panose="020B0503020103020203" pitchFamily="34" charset="0"/>
                <a:hlinkClick r:id="rId5"/>
              </a:rPr>
              <a:t>https://stackoverflow.com/questions/40993626/list-memory-usage-in-ipython-and-jupyter</a:t>
            </a:r>
            <a:r>
              <a:rPr lang="en-US" sz="1600" dirty="0">
                <a:latin typeface="News Gothic MT" panose="020B0503020103020203" pitchFamily="34" charset="0"/>
              </a:rPr>
              <a:t>)</a:t>
            </a:r>
          </a:p>
          <a:p>
            <a:endParaRPr lang="en-US" sz="1600" dirty="0">
              <a:latin typeface="News Gothic MT" panose="020B0503020103020203" pitchFamily="34" charset="0"/>
            </a:endParaRP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For a look at the multiple resources used for filtering our data-set in the beginning stages of the work, please see the original </a:t>
            </a:r>
            <a:r>
              <a:rPr lang="en-US" sz="1600" dirty="0" err="1">
                <a:latin typeface="News Gothic MT" panose="020B0503020103020203" pitchFamily="34" charset="0"/>
                <a:hlinkClick r:id="rId6"/>
              </a:rPr>
              <a:t>Jupyter</a:t>
            </a:r>
            <a:r>
              <a:rPr lang="en-US" sz="1600" dirty="0">
                <a:latin typeface="News Gothic MT" panose="020B0503020103020203" pitchFamily="34" charset="0"/>
                <a:hlinkClick r:id="rId6"/>
              </a:rPr>
              <a:t> </a:t>
            </a:r>
            <a:r>
              <a:rPr lang="en-US" sz="1600" dirty="0" err="1">
                <a:latin typeface="News Gothic MT" panose="020B0503020103020203" pitchFamily="34" charset="0"/>
                <a:hlinkClick r:id="rId6"/>
              </a:rPr>
              <a:t>Notbook</a:t>
            </a:r>
            <a:r>
              <a:rPr lang="en-US" sz="1600" dirty="0">
                <a:latin typeface="News Gothic MT" panose="020B0503020103020203" pitchFamily="34" charset="0"/>
                <a:hlinkClick r:id="rId6"/>
              </a:rPr>
              <a:t> </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here.</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We also used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Scikit</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-Learn for our algorithms and modeling: </a:t>
            </a:r>
          </a:p>
          <a:p>
            <a:r>
              <a:rPr lang="en-US" sz="1600" dirty="0" err="1">
                <a:latin typeface="News Gothic MT" panose="020B0503020103020203" pitchFamily="34" charset="0"/>
                <a:hlinkClick r:id="rId7"/>
              </a:rPr>
              <a:t>Scikit</a:t>
            </a:r>
            <a:r>
              <a:rPr lang="en-US" sz="1600" dirty="0">
                <a:latin typeface="News Gothic MT" panose="020B0503020103020203" pitchFamily="34" charset="0"/>
                <a:hlinkClick r:id="rId7"/>
              </a:rPr>
              <a:t>-learn: Machine Learning in Python</a:t>
            </a:r>
            <a:r>
              <a:rPr lang="en-US" sz="1600" dirty="0">
                <a:latin typeface="News Gothic MT" panose="020B0503020103020203" pitchFamily="34" charset="0"/>
              </a:rPr>
              <a:t>,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Pedregosa</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et al., JMLR 12, pp. 2825-2830, 2011.</a:t>
            </a:r>
          </a:p>
          <a:p>
            <a:endParaRPr lang="en-US" sz="2000" b="0" i="0" dirty="0">
              <a:solidFill>
                <a:srgbClr val="000000"/>
              </a:solidFill>
              <a:effectLst/>
              <a:latin typeface="Helvetica Neue" panose="02000503000000020004" pitchFamily="2" charset="0"/>
            </a:endParaRPr>
          </a:p>
        </p:txBody>
      </p:sp>
      <p:cxnSp>
        <p:nvCxnSpPr>
          <p:cNvPr id="5" name="Straight Arrow Connector 4">
            <a:extLst>
              <a:ext uri="{FF2B5EF4-FFF2-40B4-BE49-F238E27FC236}">
                <a16:creationId xmlns:a16="http://schemas.microsoft.com/office/drawing/2014/main" id="{EE32BD49-2BEB-7440-8F38-358F33345A1D}"/>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BE53CB3-C2E7-294A-A7A7-C1294B808097}"/>
              </a:ext>
            </a:extLst>
          </p:cNvPr>
          <p:cNvSpPr txBox="1"/>
          <p:nvPr/>
        </p:nvSpPr>
        <p:spPr>
          <a:xfrm>
            <a:off x="-628533" y="1127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Final Summary:</a:t>
            </a:r>
          </a:p>
        </p:txBody>
      </p:sp>
    </p:spTree>
    <p:extLst>
      <p:ext uri="{BB962C8B-B14F-4D97-AF65-F5344CB8AC3E}">
        <p14:creationId xmlns:p14="http://schemas.microsoft.com/office/powerpoint/2010/main" val="3079134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4F4EF3-CBA4-6E4E-B89D-18FC121D08AA}"/>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541449" y="932342"/>
            <a:ext cx="489940" cy="455491"/>
          </a:xfrm>
          <a:prstGeom prst="rect">
            <a:avLst/>
          </a:prstGeom>
        </p:spPr>
      </p:pic>
      <p:pic>
        <p:nvPicPr>
          <p:cNvPr id="6" name="Picture 5">
            <a:extLst>
              <a:ext uri="{FF2B5EF4-FFF2-40B4-BE49-F238E27FC236}">
                <a16:creationId xmlns:a16="http://schemas.microsoft.com/office/drawing/2014/main" id="{BA9D2A74-C2EF-CD40-AE8B-7F7C4AF5EC90}"/>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828198" y="2222598"/>
            <a:ext cx="448464" cy="435857"/>
          </a:xfrm>
          <a:prstGeom prst="rect">
            <a:avLst/>
          </a:prstGeom>
          <a:noFill/>
          <a:ln>
            <a:noFill/>
          </a:ln>
        </p:spPr>
      </p:pic>
      <p:pic>
        <p:nvPicPr>
          <p:cNvPr id="7" name="Picture 6">
            <a:extLst>
              <a:ext uri="{FF2B5EF4-FFF2-40B4-BE49-F238E27FC236}">
                <a16:creationId xmlns:a16="http://schemas.microsoft.com/office/drawing/2014/main" id="{25A89FAE-6103-A841-AF03-EFCB4E9E0DFB}"/>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83061" y="3226508"/>
            <a:ext cx="448464" cy="435857"/>
          </a:xfrm>
          <a:prstGeom prst="rect">
            <a:avLst/>
          </a:prstGeom>
          <a:noFill/>
          <a:ln>
            <a:noFill/>
          </a:ln>
        </p:spPr>
      </p:pic>
      <p:sp>
        <p:nvSpPr>
          <p:cNvPr id="2" name="TextBox 1">
            <a:extLst>
              <a:ext uri="{FF2B5EF4-FFF2-40B4-BE49-F238E27FC236}">
                <a16:creationId xmlns:a16="http://schemas.microsoft.com/office/drawing/2014/main" id="{1AA9D775-292C-3F44-A8BA-3EF5832ACB0D}"/>
              </a:ext>
            </a:extLst>
          </p:cNvPr>
          <p:cNvSpPr txBox="1"/>
          <p:nvPr/>
        </p:nvSpPr>
        <p:spPr>
          <a:xfrm>
            <a:off x="5962918" y="198334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B6186405-CD0D-2746-96EB-EC5D1B06B597}"/>
              </a:ext>
            </a:extLst>
          </p:cNvPr>
          <p:cNvSpPr txBox="1"/>
          <p:nvPr/>
        </p:nvSpPr>
        <p:spPr>
          <a:xfrm>
            <a:off x="6117465" y="565382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 name="TextBox 8">
            <a:extLst>
              <a:ext uri="{FF2B5EF4-FFF2-40B4-BE49-F238E27FC236}">
                <a16:creationId xmlns:a16="http://schemas.microsoft.com/office/drawing/2014/main" id="{05307177-5BE8-EA4F-BB9C-D14D0ED1BBDC}"/>
              </a:ext>
            </a:extLst>
          </p:cNvPr>
          <p:cNvSpPr txBox="1"/>
          <p:nvPr/>
        </p:nvSpPr>
        <p:spPr>
          <a:xfrm>
            <a:off x="6336406" y="155834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20" name="Group 19">
            <a:extLst>
              <a:ext uri="{FF2B5EF4-FFF2-40B4-BE49-F238E27FC236}">
                <a16:creationId xmlns:a16="http://schemas.microsoft.com/office/drawing/2014/main" id="{1E8F940B-E623-3E40-BEDC-714A8646C1A8}"/>
              </a:ext>
            </a:extLst>
          </p:cNvPr>
          <p:cNvGrpSpPr/>
          <p:nvPr/>
        </p:nvGrpSpPr>
        <p:grpSpPr>
          <a:xfrm>
            <a:off x="104673" y="-639490"/>
            <a:ext cx="11586552" cy="8041143"/>
            <a:chOff x="-127147" y="-394792"/>
            <a:chExt cx="11586552" cy="8041143"/>
          </a:xfrm>
        </p:grpSpPr>
        <p:grpSp>
          <p:nvGrpSpPr>
            <p:cNvPr id="19" name="Group 18">
              <a:extLst>
                <a:ext uri="{FF2B5EF4-FFF2-40B4-BE49-F238E27FC236}">
                  <a16:creationId xmlns:a16="http://schemas.microsoft.com/office/drawing/2014/main" id="{451A8A28-770E-D247-B645-131893F72519}"/>
                </a:ext>
              </a:extLst>
            </p:cNvPr>
            <p:cNvGrpSpPr/>
            <p:nvPr/>
          </p:nvGrpSpPr>
          <p:grpSpPr>
            <a:xfrm>
              <a:off x="-127147" y="-394792"/>
              <a:ext cx="11586552" cy="8041143"/>
              <a:chOff x="-127147" y="-394792"/>
              <a:chExt cx="11586552" cy="8041143"/>
            </a:xfrm>
          </p:grpSpPr>
          <p:sp>
            <p:nvSpPr>
              <p:cNvPr id="10" name="Block Arc 9">
                <a:extLst>
                  <a:ext uri="{FF2B5EF4-FFF2-40B4-BE49-F238E27FC236}">
                    <a16:creationId xmlns:a16="http://schemas.microsoft.com/office/drawing/2014/main" id="{2151328C-16FF-1C4D-9B77-DE5486655589}"/>
                  </a:ext>
                </a:extLst>
              </p:cNvPr>
              <p:cNvSpPr/>
              <p:nvPr/>
            </p:nvSpPr>
            <p:spPr>
              <a:xfrm rot="303066">
                <a:off x="-127146" y="-394792"/>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8" name="Group 17">
                <a:extLst>
                  <a:ext uri="{FF2B5EF4-FFF2-40B4-BE49-F238E27FC236}">
                    <a16:creationId xmlns:a16="http://schemas.microsoft.com/office/drawing/2014/main" id="{80750157-9B20-3247-80AD-01AD6A76F288}"/>
                  </a:ext>
                </a:extLst>
              </p:cNvPr>
              <p:cNvGrpSpPr/>
              <p:nvPr/>
            </p:nvGrpSpPr>
            <p:grpSpPr>
              <a:xfrm>
                <a:off x="-127147" y="988269"/>
                <a:ext cx="11586552" cy="6658082"/>
                <a:chOff x="-127147" y="988269"/>
                <a:chExt cx="11586552" cy="6658082"/>
              </a:xfrm>
            </p:grpSpPr>
            <p:sp>
              <p:nvSpPr>
                <p:cNvPr id="4" name="Block Arc 3">
                  <a:extLst>
                    <a:ext uri="{FF2B5EF4-FFF2-40B4-BE49-F238E27FC236}">
                      <a16:creationId xmlns:a16="http://schemas.microsoft.com/office/drawing/2014/main" id="{C0CD0CEB-E8E2-2C46-9C7F-92C75F530277}"/>
                    </a:ext>
                  </a:extLst>
                </p:cNvPr>
                <p:cNvSpPr/>
                <p:nvPr/>
              </p:nvSpPr>
              <p:spPr>
                <a:xfrm rot="10966456">
                  <a:off x="5484383" y="988269"/>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Block Arc 10">
                  <a:extLst>
                    <a:ext uri="{FF2B5EF4-FFF2-40B4-BE49-F238E27FC236}">
                      <a16:creationId xmlns:a16="http://schemas.microsoft.com/office/drawing/2014/main" id="{FDCF9362-7634-BB41-9A5C-96BE02A3EB7D}"/>
                    </a:ext>
                  </a:extLst>
                </p:cNvPr>
                <p:cNvSpPr/>
                <p:nvPr/>
              </p:nvSpPr>
              <p:spPr>
                <a:xfrm rot="303066">
                  <a:off x="-127147" y="1097826"/>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sp>
          <p:nvSpPr>
            <p:cNvPr id="13" name="Block Arc 12">
              <a:extLst>
                <a:ext uri="{FF2B5EF4-FFF2-40B4-BE49-F238E27FC236}">
                  <a16:creationId xmlns:a16="http://schemas.microsoft.com/office/drawing/2014/main" id="{D4ABFDF3-5CC6-7343-8FDB-755D2E39C0EA}"/>
                </a:ext>
              </a:extLst>
            </p:cNvPr>
            <p:cNvSpPr/>
            <p:nvPr/>
          </p:nvSpPr>
          <p:spPr>
            <a:xfrm rot="10800000">
              <a:off x="5475473" y="-144475"/>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5" name="TextBox 14">
            <a:extLst>
              <a:ext uri="{FF2B5EF4-FFF2-40B4-BE49-F238E27FC236}">
                <a16:creationId xmlns:a16="http://schemas.microsoft.com/office/drawing/2014/main" id="{A6246D06-2C35-4444-86F3-5E1A99A9E9FA}"/>
              </a:ext>
            </a:extLst>
          </p:cNvPr>
          <p:cNvSpPr txBox="1"/>
          <p:nvPr/>
        </p:nvSpPr>
        <p:spPr>
          <a:xfrm>
            <a:off x="4958366" y="100455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6" name="TextBox 15">
            <a:extLst>
              <a:ext uri="{FF2B5EF4-FFF2-40B4-BE49-F238E27FC236}">
                <a16:creationId xmlns:a16="http://schemas.microsoft.com/office/drawing/2014/main" id="{B09541FA-CDA5-3E41-89CB-8529EAB3C917}"/>
              </a:ext>
            </a:extLst>
          </p:cNvPr>
          <p:cNvSpPr txBox="1"/>
          <p:nvPr/>
        </p:nvSpPr>
        <p:spPr>
          <a:xfrm>
            <a:off x="3812146" y="253713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2" name="TextBox 21">
            <a:extLst>
              <a:ext uri="{FF2B5EF4-FFF2-40B4-BE49-F238E27FC236}">
                <a16:creationId xmlns:a16="http://schemas.microsoft.com/office/drawing/2014/main" id="{C0B6885B-E7F1-274E-A462-60994DEDAB55}"/>
              </a:ext>
            </a:extLst>
          </p:cNvPr>
          <p:cNvSpPr txBox="1"/>
          <p:nvPr/>
        </p:nvSpPr>
        <p:spPr>
          <a:xfrm>
            <a:off x="-520659" y="97551"/>
            <a:ext cx="3869166"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Background:</a:t>
            </a:r>
          </a:p>
        </p:txBody>
      </p:sp>
      <p:sp>
        <p:nvSpPr>
          <p:cNvPr id="21" name="TextBox 20">
            <a:extLst>
              <a:ext uri="{FF2B5EF4-FFF2-40B4-BE49-F238E27FC236}">
                <a16:creationId xmlns:a16="http://schemas.microsoft.com/office/drawing/2014/main" id="{C8005951-89ED-5D4C-AB65-5FE65A04F640}"/>
              </a:ext>
            </a:extLst>
          </p:cNvPr>
          <p:cNvSpPr txBox="1"/>
          <p:nvPr/>
        </p:nvSpPr>
        <p:spPr>
          <a:xfrm>
            <a:off x="2446986" y="39924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25" name="Picture 24">
            <a:extLst>
              <a:ext uri="{FF2B5EF4-FFF2-40B4-BE49-F238E27FC236}">
                <a16:creationId xmlns:a16="http://schemas.microsoft.com/office/drawing/2014/main" id="{025654F5-D059-F946-8642-7697185AF8AE}"/>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63780" y="5282153"/>
            <a:ext cx="448464" cy="435857"/>
          </a:xfrm>
          <a:prstGeom prst="rect">
            <a:avLst/>
          </a:prstGeom>
          <a:noFill/>
          <a:ln>
            <a:noFill/>
          </a:ln>
        </p:spPr>
      </p:pic>
      <p:pic>
        <p:nvPicPr>
          <p:cNvPr id="27" name="Picture 26">
            <a:extLst>
              <a:ext uri="{FF2B5EF4-FFF2-40B4-BE49-F238E27FC236}">
                <a16:creationId xmlns:a16="http://schemas.microsoft.com/office/drawing/2014/main" id="{F83A02EF-7583-7047-BC3B-1B8395724C93}"/>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847648" y="4288361"/>
            <a:ext cx="489940" cy="455491"/>
          </a:xfrm>
          <a:prstGeom prst="rect">
            <a:avLst/>
          </a:prstGeom>
        </p:spPr>
      </p:pic>
      <p:sp>
        <p:nvSpPr>
          <p:cNvPr id="28" name="TextBox 27">
            <a:extLst>
              <a:ext uri="{FF2B5EF4-FFF2-40B4-BE49-F238E27FC236}">
                <a16:creationId xmlns:a16="http://schemas.microsoft.com/office/drawing/2014/main" id="{12A7CFB1-4130-9046-8E50-FBA13EDD1E59}"/>
              </a:ext>
            </a:extLst>
          </p:cNvPr>
          <p:cNvSpPr txBox="1"/>
          <p:nvPr/>
        </p:nvSpPr>
        <p:spPr>
          <a:xfrm>
            <a:off x="801085" y="1237076"/>
            <a:ext cx="3967416" cy="830997"/>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Hosted by the University of Maryland and funded by the US Department of State (</a:t>
            </a: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hlinkClick r:id="rId6"/>
              </a:rPr>
              <a:t>until May 2018</a:t>
            </a: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t>
            </a:r>
          </a:p>
        </p:txBody>
      </p:sp>
      <p:sp>
        <p:nvSpPr>
          <p:cNvPr id="29" name="Freeform 28">
            <a:extLst>
              <a:ext uri="{FF2B5EF4-FFF2-40B4-BE49-F238E27FC236}">
                <a16:creationId xmlns:a16="http://schemas.microsoft.com/office/drawing/2014/main" id="{F5A282BC-50D4-F14B-AE2F-8F5613F0BC88}"/>
              </a:ext>
            </a:extLst>
          </p:cNvPr>
          <p:cNvSpPr/>
          <p:nvPr/>
        </p:nvSpPr>
        <p:spPr>
          <a:xfrm>
            <a:off x="787454" y="2942640"/>
            <a:ext cx="3730508" cy="1386922"/>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is a terrorist attack?</a:t>
            </a:r>
          </a:p>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Page 10 of the </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lists that a terrorist attack must include the following characteristics: </a:t>
            </a:r>
            <a:r>
              <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intention, violence and non-state-related perpetrators (i.e. those outside of the current government).</a:t>
            </a:r>
            <a:endPar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23" name="Picture 22">
            <a:extLst>
              <a:ext uri="{FF2B5EF4-FFF2-40B4-BE49-F238E27FC236}">
                <a16:creationId xmlns:a16="http://schemas.microsoft.com/office/drawing/2014/main" id="{1C7161AF-51AF-6844-A3E8-EE06F46BB2D7}"/>
              </a:ext>
            </a:extLst>
          </p:cNvPr>
          <p:cNvPicPr>
            <a:picLocks noChangeAspect="1"/>
          </p:cNvPicPr>
          <p:nvPr/>
        </p:nvPicPr>
        <p:blipFill rotWithShape="1">
          <a:blip r:embed="rId8">
            <a:duotone>
              <a:schemeClr val="accent1">
                <a:shade val="45000"/>
                <a:satMod val="135000"/>
              </a:schemeClr>
              <a:prstClr val="white"/>
            </a:duotone>
          </a:blip>
          <a:srcRect t="1" r="1536" b="792"/>
          <a:stretch/>
        </p:blipFill>
        <p:spPr>
          <a:xfrm rot="4232743">
            <a:off x="4921545" y="902119"/>
            <a:ext cx="321966" cy="702017"/>
          </a:xfrm>
          <a:prstGeom prst="rect">
            <a:avLst/>
          </a:prstGeom>
        </p:spPr>
      </p:pic>
      <p:pic>
        <p:nvPicPr>
          <p:cNvPr id="39" name="Picture 38">
            <a:extLst>
              <a:ext uri="{FF2B5EF4-FFF2-40B4-BE49-F238E27FC236}">
                <a16:creationId xmlns:a16="http://schemas.microsoft.com/office/drawing/2014/main" id="{D3AE80D9-D420-0442-883E-D8DDFA6F272D}"/>
              </a:ext>
            </a:extLst>
          </p:cNvPr>
          <p:cNvPicPr>
            <a:picLocks noChangeAspect="1"/>
          </p:cNvPicPr>
          <p:nvPr/>
        </p:nvPicPr>
        <p:blipFill>
          <a:blip r:embed="rId9">
            <a:duotone>
              <a:schemeClr val="accent1">
                <a:shade val="45000"/>
                <a:satMod val="135000"/>
              </a:schemeClr>
              <a:prstClr val="white"/>
            </a:duotone>
          </a:blip>
          <a:stretch>
            <a:fillRect/>
          </a:stretch>
        </p:blipFill>
        <p:spPr>
          <a:xfrm rot="3428292">
            <a:off x="4866769" y="5147825"/>
            <a:ext cx="368437" cy="704511"/>
          </a:xfrm>
          <a:prstGeom prst="rect">
            <a:avLst/>
          </a:prstGeom>
        </p:spPr>
      </p:pic>
      <p:sp>
        <p:nvSpPr>
          <p:cNvPr id="42" name="Freeform 41">
            <a:extLst>
              <a:ext uri="{FF2B5EF4-FFF2-40B4-BE49-F238E27FC236}">
                <a16:creationId xmlns:a16="http://schemas.microsoft.com/office/drawing/2014/main" id="{B85DA9AF-C290-BC4C-B364-A1ABDCA5D28A}"/>
              </a:ext>
            </a:extLst>
          </p:cNvPr>
          <p:cNvSpPr/>
          <p:nvPr/>
        </p:nvSpPr>
        <p:spPr>
          <a:xfrm>
            <a:off x="7155371" y="1960249"/>
            <a:ext cx="4031668" cy="1288096"/>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incidents qualify for this database?:</a:t>
            </a:r>
          </a:p>
          <a:p>
            <a:pPr defTabSz="444500">
              <a:lnSpc>
                <a:spcPct val="120000"/>
              </a:lnSpc>
              <a:spcBef>
                <a:spcPct val="0"/>
              </a:spcBef>
              <a:spcAft>
                <a:spcPct val="35000"/>
              </a:spcAft>
            </a:pPr>
            <a:r>
              <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For an event to be included in the GTD, the attackers must be ‘out the door,’ </a:t>
            </a:r>
            <a:r>
              <a:rPr lang="en-US" sz="1000" i="1" dirty="0" err="1">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enroute</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to execute the attack. Planning, reconnaissance, and acquiring supplies do not meet this threshold.” p. 11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3" name="Freeform 42">
            <a:extLst>
              <a:ext uri="{FF2B5EF4-FFF2-40B4-BE49-F238E27FC236}">
                <a16:creationId xmlns:a16="http://schemas.microsoft.com/office/drawing/2014/main" id="{3548117F-8652-F246-8CC6-0D6D2B6DDAA4}"/>
              </a:ext>
            </a:extLst>
          </p:cNvPr>
          <p:cNvSpPr/>
          <p:nvPr/>
        </p:nvSpPr>
        <p:spPr>
          <a:xfrm>
            <a:off x="822589" y="4752256"/>
            <a:ext cx="3730508" cy="1656659"/>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Potential issues given the nature of this data:</a:t>
            </a:r>
          </a:p>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Given that there are instances of terrorism which do not necessarily reach an ‘enacted’ state (according to this database), further researchers/people using this database (including these results) must be careful and recognize that a plethora of other instances (nearly-executed plans that went un-noticed, etc</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and should be included for consideration when possible.</a:t>
            </a:r>
          </a:p>
        </p:txBody>
      </p:sp>
      <p:sp>
        <p:nvSpPr>
          <p:cNvPr id="44" name="Freeform 43">
            <a:extLst>
              <a:ext uri="{FF2B5EF4-FFF2-40B4-BE49-F238E27FC236}">
                <a16:creationId xmlns:a16="http://schemas.microsoft.com/office/drawing/2014/main" id="{B66F0693-2A84-F344-AB76-596CDDBFFBFC}"/>
              </a:ext>
            </a:extLst>
          </p:cNvPr>
          <p:cNvSpPr/>
          <p:nvPr/>
        </p:nvSpPr>
        <p:spPr>
          <a:xfrm>
            <a:off x="7197017" y="3889883"/>
            <a:ext cx="4080392" cy="1828127"/>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Regarding our output feature ‘Success’:</a:t>
            </a:r>
          </a:p>
          <a:p>
            <a:pPr marL="171450" lvl="0" indent="-171450" defTabSz="444500">
              <a:lnSpc>
                <a:spcPct val="120000"/>
              </a:lnSpc>
              <a:spcBef>
                <a:spcPct val="0"/>
              </a:spcBef>
              <a:spcAft>
                <a:spcPct val="35000"/>
              </a:spcAft>
              <a:buFontTx/>
              <a:buChar char="-"/>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 attack is classified as successful if noticeable consequences occur as a result of the attack.</a:t>
            </a:r>
          </a:p>
          <a:p>
            <a:pPr marL="171450" lvl="0" indent="-171450" algn="l" defTabSz="444500">
              <a:lnSpc>
                <a:spcPct val="120000"/>
              </a:lnSpc>
              <a:spcBef>
                <a:spcPct val="0"/>
              </a:spcBef>
              <a:spcAft>
                <a:spcPct val="35000"/>
              </a:spcAft>
              <a:buFontTx/>
              <a:buChar char="-"/>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definition of a successful attack depends on the type of attack. Essentially, the key question is whether or not the attack type took place.” 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1" name="TextBox 40">
            <a:extLst>
              <a:ext uri="{FF2B5EF4-FFF2-40B4-BE49-F238E27FC236}">
                <a16:creationId xmlns:a16="http://schemas.microsoft.com/office/drawing/2014/main" id="{0B46514E-BE0F-824B-B0DD-A031E5CD10E1}"/>
              </a:ext>
            </a:extLst>
          </p:cNvPr>
          <p:cNvSpPr txBox="1"/>
          <p:nvPr/>
        </p:nvSpPr>
        <p:spPr>
          <a:xfrm>
            <a:off x="3233057" y="132261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5" name="TextBox 44">
            <a:extLst>
              <a:ext uri="{FF2B5EF4-FFF2-40B4-BE49-F238E27FC236}">
                <a16:creationId xmlns:a16="http://schemas.microsoft.com/office/drawing/2014/main" id="{A5275293-797D-5346-B3DB-97746F25DC2F}"/>
              </a:ext>
            </a:extLst>
          </p:cNvPr>
          <p:cNvSpPr txBox="1"/>
          <p:nvPr/>
        </p:nvSpPr>
        <p:spPr>
          <a:xfrm>
            <a:off x="9560379" y="465364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7" name="Picture 46">
            <a:extLst>
              <a:ext uri="{FF2B5EF4-FFF2-40B4-BE49-F238E27FC236}">
                <a16:creationId xmlns:a16="http://schemas.microsoft.com/office/drawing/2014/main" id="{BD13C1AC-7F47-A245-8DC5-7B0469144FEE}"/>
              </a:ext>
            </a:extLst>
          </p:cNvPr>
          <p:cNvPicPr>
            <a:picLocks noChangeAspect="1"/>
          </p:cNvPicPr>
          <p:nvPr/>
        </p:nvPicPr>
        <p:blipFill rotWithShape="1">
          <a:blip r:embed="rId8">
            <a:duotone>
              <a:schemeClr val="accent1">
                <a:shade val="45000"/>
                <a:satMod val="135000"/>
              </a:schemeClr>
              <a:prstClr val="white"/>
            </a:duotone>
          </a:blip>
          <a:srcRect t="1" r="1536" b="792"/>
          <a:stretch/>
        </p:blipFill>
        <p:spPr>
          <a:xfrm rot="17478322">
            <a:off x="6650523" y="4256070"/>
            <a:ext cx="321966" cy="702017"/>
          </a:xfrm>
          <a:prstGeom prst="rect">
            <a:avLst/>
          </a:prstGeom>
        </p:spPr>
      </p:pic>
      <p:pic>
        <p:nvPicPr>
          <p:cNvPr id="49" name="Picture 48">
            <a:extLst>
              <a:ext uri="{FF2B5EF4-FFF2-40B4-BE49-F238E27FC236}">
                <a16:creationId xmlns:a16="http://schemas.microsoft.com/office/drawing/2014/main" id="{4023937C-0BB3-4049-89F8-AE219CA57114}"/>
              </a:ext>
            </a:extLst>
          </p:cNvPr>
          <p:cNvPicPr>
            <a:picLocks noChangeAspect="1"/>
          </p:cNvPicPr>
          <p:nvPr/>
        </p:nvPicPr>
        <p:blipFill>
          <a:blip r:embed="rId10">
            <a:duotone>
              <a:schemeClr val="accent1">
                <a:shade val="45000"/>
                <a:satMod val="135000"/>
              </a:schemeClr>
              <a:prstClr val="white"/>
            </a:duotone>
          </a:blip>
          <a:stretch>
            <a:fillRect/>
          </a:stretch>
        </p:blipFill>
        <p:spPr>
          <a:xfrm rot="10264841">
            <a:off x="4675277" y="3292328"/>
            <a:ext cx="611609" cy="567437"/>
          </a:xfrm>
          <a:prstGeom prst="rect">
            <a:avLst/>
          </a:prstGeom>
        </p:spPr>
      </p:pic>
      <p:pic>
        <p:nvPicPr>
          <p:cNvPr id="50" name="Picture 49">
            <a:extLst>
              <a:ext uri="{FF2B5EF4-FFF2-40B4-BE49-F238E27FC236}">
                <a16:creationId xmlns:a16="http://schemas.microsoft.com/office/drawing/2014/main" id="{A56D6841-B1F4-4343-9662-0542145FBED3}"/>
              </a:ext>
            </a:extLst>
          </p:cNvPr>
          <p:cNvPicPr>
            <a:picLocks noChangeAspect="1"/>
          </p:cNvPicPr>
          <p:nvPr/>
        </p:nvPicPr>
        <p:blipFill rotWithShape="1">
          <a:blip r:embed="rId11">
            <a:duotone>
              <a:schemeClr val="accent1">
                <a:shade val="45000"/>
                <a:satMod val="135000"/>
              </a:schemeClr>
              <a:prstClr val="white"/>
            </a:duotone>
          </a:blip>
          <a:srcRect l="1027" t="4382" b="1"/>
          <a:stretch/>
        </p:blipFill>
        <p:spPr>
          <a:xfrm rot="15636496">
            <a:off x="6533619" y="2241041"/>
            <a:ext cx="478510" cy="520079"/>
          </a:xfrm>
          <a:prstGeom prst="rect">
            <a:avLst/>
          </a:prstGeom>
        </p:spPr>
      </p:pic>
      <p:sp>
        <p:nvSpPr>
          <p:cNvPr id="52" name="Punched Tape 51">
            <a:extLst>
              <a:ext uri="{FF2B5EF4-FFF2-40B4-BE49-F238E27FC236}">
                <a16:creationId xmlns:a16="http://schemas.microsoft.com/office/drawing/2014/main" id="{5A679547-E334-8F4F-A3C9-9F9F7B5B2909}"/>
              </a:ext>
            </a:extLst>
          </p:cNvPr>
          <p:cNvSpPr/>
          <p:nvPr/>
        </p:nvSpPr>
        <p:spPr>
          <a:xfrm>
            <a:off x="591780" y="5531989"/>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3985320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669161"/>
            <a:ext cx="2678667"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8F29BB-9A2B-E349-AA21-C1FFD2BA5CB9}"/>
              </a:ext>
            </a:extLst>
          </p:cNvPr>
          <p:cNvSpPr txBox="1"/>
          <p:nvPr/>
        </p:nvSpPr>
        <p:spPr>
          <a:xfrm>
            <a:off x="-1607010" y="159090"/>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Location Features:</a:t>
            </a:r>
          </a:p>
        </p:txBody>
      </p:sp>
      <p:graphicFrame>
        <p:nvGraphicFramePr>
          <p:cNvPr id="4" name="Table 3">
            <a:extLst>
              <a:ext uri="{FF2B5EF4-FFF2-40B4-BE49-F238E27FC236}">
                <a16:creationId xmlns:a16="http://schemas.microsoft.com/office/drawing/2014/main" id="{C48788B7-F03F-B943-92C1-C234DEAD05E0}"/>
              </a:ext>
            </a:extLst>
          </p:cNvPr>
          <p:cNvGraphicFramePr>
            <a:graphicFrameLocks noGrp="1"/>
          </p:cNvGraphicFramePr>
          <p:nvPr>
            <p:extLst>
              <p:ext uri="{D42A27DB-BD31-4B8C-83A1-F6EECF244321}">
                <p14:modId xmlns:p14="http://schemas.microsoft.com/office/powerpoint/2010/main" val="3955350560"/>
              </p:ext>
            </p:extLst>
          </p:nvPr>
        </p:nvGraphicFramePr>
        <p:xfrm>
          <a:off x="4779841" y="1517278"/>
          <a:ext cx="6697016" cy="4140708"/>
        </p:xfrm>
        <a:graphic>
          <a:graphicData uri="http://schemas.openxmlformats.org/drawingml/2006/table">
            <a:tbl>
              <a:tblPr firstRow="1" bandRow="1">
                <a:tableStyleId>{BC89EF96-8CEA-46FF-86C4-4CE0E7609802}</a:tableStyleId>
              </a:tblPr>
              <a:tblGrid>
                <a:gridCol w="1674254">
                  <a:extLst>
                    <a:ext uri="{9D8B030D-6E8A-4147-A177-3AD203B41FA5}">
                      <a16:colId xmlns:a16="http://schemas.microsoft.com/office/drawing/2014/main" val="581971594"/>
                    </a:ext>
                  </a:extLst>
                </a:gridCol>
                <a:gridCol w="1674254">
                  <a:extLst>
                    <a:ext uri="{9D8B030D-6E8A-4147-A177-3AD203B41FA5}">
                      <a16:colId xmlns:a16="http://schemas.microsoft.com/office/drawing/2014/main" val="86616150"/>
                    </a:ext>
                  </a:extLst>
                </a:gridCol>
                <a:gridCol w="1674254">
                  <a:extLst>
                    <a:ext uri="{9D8B030D-6E8A-4147-A177-3AD203B41FA5}">
                      <a16:colId xmlns:a16="http://schemas.microsoft.com/office/drawing/2014/main" val="2344412400"/>
                    </a:ext>
                  </a:extLst>
                </a:gridCol>
                <a:gridCol w="1674254">
                  <a:extLst>
                    <a:ext uri="{9D8B030D-6E8A-4147-A177-3AD203B41FA5}">
                      <a16:colId xmlns:a16="http://schemas.microsoft.com/office/drawing/2014/main" val="2464050707"/>
                    </a:ext>
                  </a:extLst>
                </a:gridCol>
              </a:tblGrid>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 Name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Description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 Type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Frequent Value or/Mean</a:t>
                      </a:r>
                    </a:p>
                  </a:txBody>
                  <a:tcPr/>
                </a:tc>
                <a:extLst>
                  <a:ext uri="{0D108BD9-81ED-4DB2-BD59-A6C34878D82A}">
                    <a16:rowId xmlns:a16="http://schemas.microsoft.com/office/drawing/2014/main" val="215381266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country_txt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Country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India</a:t>
                      </a:r>
                    </a:p>
                  </a:txBody>
                  <a:tcPr/>
                </a:tc>
                <a:extLst>
                  <a:ext uri="{0D108BD9-81ED-4DB2-BD59-A6C34878D82A}">
                    <a16:rowId xmlns:a16="http://schemas.microsoft.com/office/drawing/2014/main" val="228539040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region_txt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South Asia</a:t>
                      </a:r>
                    </a:p>
                  </a:txBody>
                  <a:tcPr/>
                </a:tc>
                <a:extLst>
                  <a:ext uri="{0D108BD9-81ED-4DB2-BD59-A6C34878D82A}">
                    <a16:rowId xmlns:a16="http://schemas.microsoft.com/office/drawing/2014/main" val="1628979386"/>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a:t>
                      </a:r>
                    </a:p>
                  </a:txBody>
                  <a:tcPr/>
                </a:tc>
                <a:extLst>
                  <a:ext uri="{0D108BD9-81ED-4DB2-BD59-A6C34878D82A}">
                    <a16:rowId xmlns:a16="http://schemas.microsoft.com/office/drawing/2014/main" val="4036536158"/>
                  </a:ext>
                </a:extLst>
              </a:tr>
              <a:tr h="212121">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target_1txt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Broad target description.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Private Citizens and Property</a:t>
                      </a:r>
                    </a:p>
                  </a:txBody>
                  <a:tcPr/>
                </a:tc>
                <a:extLst>
                  <a:ext uri="{0D108BD9-81ED-4DB2-BD59-A6C34878D82A}">
                    <a16:rowId xmlns:a16="http://schemas.microsoft.com/office/drawing/2014/main" val="1630403752"/>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detailed target info.</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Police Security Forces/Officers</a:t>
                      </a:r>
                    </a:p>
                  </a:txBody>
                  <a:tcPr/>
                </a:tc>
                <a:extLst>
                  <a:ext uri="{0D108BD9-81ED-4DB2-BD59-A6C34878D82A}">
                    <a16:rowId xmlns:a16="http://schemas.microsoft.com/office/drawing/2014/main" val="1676966809"/>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corp1</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Identification of targeted corporation (if applicable).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Applicable’</a:t>
                      </a:r>
                    </a:p>
                  </a:txBody>
                  <a:tcPr/>
                </a:tc>
                <a:extLst>
                  <a:ext uri="{0D108BD9-81ED-4DB2-BD59-A6C34878D82A}">
                    <a16:rowId xmlns:a16="http://schemas.microsoft.com/office/drawing/2014/main" val="3002713598"/>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 target info (if applicable).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Civilians</a:t>
                      </a:r>
                    </a:p>
                  </a:txBody>
                  <a:tcPr/>
                </a:tc>
                <a:extLst>
                  <a:ext uri="{0D108BD9-81ED-4DB2-BD59-A6C34878D82A}">
                    <a16:rowId xmlns:a16="http://schemas.microsoft.com/office/drawing/2014/main" val="272454923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victim_nationalitytxt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Victim nationality.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India</a:t>
                      </a:r>
                    </a:p>
                  </a:txBody>
                  <a:tcPr/>
                </a:tc>
                <a:extLst>
                  <a:ext uri="{0D108BD9-81ED-4DB2-BD59-A6C34878D82A}">
                    <a16:rowId xmlns:a16="http://schemas.microsoft.com/office/drawing/2014/main" val="1392507657"/>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property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there property damage?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-.937</a:t>
                      </a:r>
                    </a:p>
                  </a:txBody>
                  <a:tcPr/>
                </a:tc>
                <a:extLst>
                  <a:ext uri="{0D108BD9-81ED-4DB2-BD59-A6C34878D82A}">
                    <a16:rowId xmlns:a16="http://schemas.microsoft.com/office/drawing/2014/main" val="2264029256"/>
                  </a:ext>
                </a:extLst>
              </a:tr>
            </a:tbl>
          </a:graphicData>
        </a:graphic>
      </p:graphicFrame>
      <p:sp>
        <p:nvSpPr>
          <p:cNvPr id="6" name="TextBox 5">
            <a:extLst>
              <a:ext uri="{FF2B5EF4-FFF2-40B4-BE49-F238E27FC236}">
                <a16:creationId xmlns:a16="http://schemas.microsoft.com/office/drawing/2014/main" id="{408D0061-1416-B64B-895E-0396FC71B735}"/>
              </a:ext>
            </a:extLst>
          </p:cNvPr>
          <p:cNvSpPr txBox="1"/>
          <p:nvPr/>
        </p:nvSpPr>
        <p:spPr>
          <a:xfrm>
            <a:off x="6297769" y="32197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6E3B7275-F19D-3B42-9663-E7B00244B538}"/>
              </a:ext>
            </a:extLst>
          </p:cNvPr>
          <p:cNvSpPr txBox="1"/>
          <p:nvPr/>
        </p:nvSpPr>
        <p:spPr>
          <a:xfrm>
            <a:off x="952882" y="1431286"/>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What characterizes a </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successful cyber attack?</a:t>
            </a:r>
          </a:p>
        </p:txBody>
      </p:sp>
      <p:pic>
        <p:nvPicPr>
          <p:cNvPr id="8" name="Picture 7">
            <a:extLst>
              <a:ext uri="{FF2B5EF4-FFF2-40B4-BE49-F238E27FC236}">
                <a16:creationId xmlns:a16="http://schemas.microsoft.com/office/drawing/2014/main" id="{7390B305-F8B5-5D45-B6EF-84EA4FA3CC32}"/>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27140" y="1557901"/>
            <a:ext cx="410021" cy="381191"/>
          </a:xfrm>
          <a:prstGeom prst="rect">
            <a:avLst/>
          </a:prstGeom>
        </p:spPr>
      </p:pic>
      <p:sp>
        <p:nvSpPr>
          <p:cNvPr id="9" name="Freeform 8">
            <a:extLst>
              <a:ext uri="{FF2B5EF4-FFF2-40B4-BE49-F238E27FC236}">
                <a16:creationId xmlns:a16="http://schemas.microsoft.com/office/drawing/2014/main" id="{4C1B2D26-F981-4B42-B6FA-6E0DA61B5767}"/>
              </a:ext>
            </a:extLst>
          </p:cNvPr>
          <p:cNvSpPr/>
          <p:nvPr/>
        </p:nvSpPr>
        <p:spPr>
          <a:xfrm>
            <a:off x="511418" y="2349252"/>
            <a:ext cx="3730508" cy="3983453"/>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is our output feature?</a:t>
            </a:r>
          </a:p>
          <a:p>
            <a:pPr marL="0" lvl="0" indent="0" algn="l" defTabSz="444500">
              <a:lnSpc>
                <a:spcPct val="120000"/>
              </a:lnSpc>
              <a:spcBef>
                <a:spcPct val="0"/>
              </a:spcBef>
              <a:spcAft>
                <a:spcPct val="35000"/>
              </a:spcAft>
              <a:buNone/>
            </a:pPr>
            <a:r>
              <a:rPr lang="en-US" sz="11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Our output feature will be the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column.  In other words, this will be the information we are trying to predict.  Given that we are building models to try and predict this information, we will use this column to compare our model predictions to some actual results and ascertain its accuracy before applying it to newer information (where we do not have information on the attack’s success yet).</a:t>
            </a:r>
          </a:p>
          <a:p>
            <a:pPr marL="0" lvl="0" indent="0" algn="l" defTabSz="444500">
              <a:lnSpc>
                <a:spcPct val="120000"/>
              </a:lnSpc>
              <a:spcBef>
                <a:spcPct val="0"/>
              </a:spcBef>
              <a:spcAft>
                <a:spcPct val="35000"/>
              </a:spcAft>
              <a:buNone/>
            </a:pP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i="1" u="sng"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Other features:</a:t>
            </a:r>
            <a:endPar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data-set consists of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numerous</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features.  In order to stay within the time-frame of this project, we will limit our analysis to some of the more prominent and easily recognized/comprehensible features.</a:t>
            </a:r>
          </a:p>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selection of features could lend itself to bias and should not be considered definitive.  The use of Select K-Best and PCA algorithms below will aim to reduce some of this bias.</a:t>
            </a:r>
            <a:endPar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endParaRPr lang="en-US" sz="11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Tree>
    <p:extLst>
      <p:ext uri="{BB962C8B-B14F-4D97-AF65-F5344CB8AC3E}">
        <p14:creationId xmlns:p14="http://schemas.microsoft.com/office/powerpoint/2010/main" val="39358603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696564"/>
            <a:ext cx="262729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8F29BB-9A2B-E349-AA21-C1FFD2BA5CB9}"/>
              </a:ext>
            </a:extLst>
          </p:cNvPr>
          <p:cNvSpPr txBox="1"/>
          <p:nvPr/>
        </p:nvSpPr>
        <p:spPr>
          <a:xfrm>
            <a:off x="-1697162" y="151354"/>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Attack Features:</a:t>
            </a:r>
          </a:p>
        </p:txBody>
      </p:sp>
      <p:graphicFrame>
        <p:nvGraphicFramePr>
          <p:cNvPr id="5" name="Table 4">
            <a:extLst>
              <a:ext uri="{FF2B5EF4-FFF2-40B4-BE49-F238E27FC236}">
                <a16:creationId xmlns:a16="http://schemas.microsoft.com/office/drawing/2014/main" id="{7909B605-818D-BA4C-A8A6-737D68711C46}"/>
              </a:ext>
            </a:extLst>
          </p:cNvPr>
          <p:cNvGraphicFramePr>
            <a:graphicFrameLocks noGrp="1"/>
          </p:cNvGraphicFramePr>
          <p:nvPr>
            <p:extLst>
              <p:ext uri="{D42A27DB-BD31-4B8C-83A1-F6EECF244321}">
                <p14:modId xmlns:p14="http://schemas.microsoft.com/office/powerpoint/2010/main" val="750713022"/>
              </p:ext>
            </p:extLst>
          </p:nvPr>
        </p:nvGraphicFramePr>
        <p:xfrm>
          <a:off x="384199" y="1012789"/>
          <a:ext cx="8531201" cy="5544390"/>
        </p:xfrm>
        <a:graphic>
          <a:graphicData uri="http://schemas.openxmlformats.org/drawingml/2006/table">
            <a:tbl>
              <a:tblPr firstRow="1" bandRow="1">
                <a:tableStyleId>{BC89EF96-8CEA-46FF-86C4-4CE0E7609802}</a:tableStyleId>
              </a:tblPr>
              <a:tblGrid>
                <a:gridCol w="1634865">
                  <a:extLst>
                    <a:ext uri="{9D8B030D-6E8A-4147-A177-3AD203B41FA5}">
                      <a16:colId xmlns:a16="http://schemas.microsoft.com/office/drawing/2014/main" val="428232941"/>
                    </a:ext>
                  </a:extLst>
                </a:gridCol>
                <a:gridCol w="3633138">
                  <a:extLst>
                    <a:ext uri="{9D8B030D-6E8A-4147-A177-3AD203B41FA5}">
                      <a16:colId xmlns:a16="http://schemas.microsoft.com/office/drawing/2014/main" val="2698552986"/>
                    </a:ext>
                  </a:extLst>
                </a:gridCol>
                <a:gridCol w="1403736">
                  <a:extLst>
                    <a:ext uri="{9D8B030D-6E8A-4147-A177-3AD203B41FA5}">
                      <a16:colId xmlns:a16="http://schemas.microsoft.com/office/drawing/2014/main" val="2333844083"/>
                    </a:ext>
                  </a:extLst>
                </a:gridCol>
                <a:gridCol w="1859462">
                  <a:extLst>
                    <a:ext uri="{9D8B030D-6E8A-4147-A177-3AD203B41FA5}">
                      <a16:colId xmlns:a16="http://schemas.microsoft.com/office/drawing/2014/main" val="487445435"/>
                    </a:ext>
                  </a:extLst>
                </a:gridCol>
              </a:tblGrid>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 Names</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Description</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 Type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Frequent Value/Mean</a:t>
                      </a:r>
                    </a:p>
                  </a:txBody>
                  <a:tcPr marL="87176" marR="87176" marT="43589" marB="43589"/>
                </a:tc>
                <a:extLst>
                  <a:ext uri="{0D108BD9-81ED-4DB2-BD59-A6C34878D82A}">
                    <a16:rowId xmlns:a16="http://schemas.microsoft.com/office/drawing/2014/main" val="72610159"/>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crit1</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“Political, Economic, Religious or Social Goal?”</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.988</a:t>
                      </a:r>
                    </a:p>
                  </a:txBody>
                  <a:tcPr marL="87176" marR="87176" marT="43589" marB="43589"/>
                </a:tc>
                <a:extLst>
                  <a:ext uri="{0D108BD9-81ED-4DB2-BD59-A6C34878D82A}">
                    <a16:rowId xmlns:a16="http://schemas.microsoft.com/office/drawing/2014/main" val="4284294655"/>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crit2</a:t>
                      </a:r>
                    </a:p>
                  </a:txBody>
                  <a:tcPr marL="87176" marR="87176" marT="43589" marB="435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cap="none" baseline="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“Intention to coerce, intimidate or publicize to larger audience(s)?”</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.987</a:t>
                      </a:r>
                    </a:p>
                  </a:txBody>
                  <a:tcPr marL="87176" marR="87176" marT="43589" marB="43589"/>
                </a:tc>
                <a:extLst>
                  <a:ext uri="{0D108BD9-81ED-4DB2-BD59-A6C34878D82A}">
                    <a16:rowId xmlns:a16="http://schemas.microsoft.com/office/drawing/2014/main" val="3718967989"/>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crit3</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“Outside international humanitarian law?”</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.948</a:t>
                      </a:r>
                    </a:p>
                  </a:txBody>
                  <a:tcPr marL="87176" marR="87176" marT="43589" marB="43589"/>
                </a:tc>
                <a:extLst>
                  <a:ext uri="{0D108BD9-81ED-4DB2-BD59-A6C34878D82A}">
                    <a16:rowId xmlns:a16="http://schemas.microsoft.com/office/drawing/2014/main" val="420799223"/>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doubt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 there doubt regarding classifying the attack as terrorism?</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Float64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-.047</a:t>
                      </a:r>
                    </a:p>
                  </a:txBody>
                  <a:tcPr marL="87176" marR="87176" marT="43589" marB="43589"/>
                </a:tc>
                <a:extLst>
                  <a:ext uri="{0D108BD9-81ED-4DB2-BD59-A6C34878D82A}">
                    <a16:rowId xmlns:a16="http://schemas.microsoft.com/office/drawing/2014/main" val="826371967"/>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suicide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 attack a suicide attack?</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.040</a:t>
                      </a:r>
                    </a:p>
                  </a:txBody>
                  <a:tcPr marL="87176" marR="87176" marT="43589" marB="43589"/>
                </a:tc>
                <a:extLst>
                  <a:ext uri="{0D108BD9-81ED-4DB2-BD59-A6C34878D82A}">
                    <a16:rowId xmlns:a16="http://schemas.microsoft.com/office/drawing/2014/main" val="217034329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attack_1txt</a:t>
                      </a: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Means of attack.</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Bombing/Explosion</a:t>
                      </a:r>
                    </a:p>
                  </a:txBody>
                  <a:tcPr marL="87176" marR="87176" marT="43589" marB="43589"/>
                </a:tc>
                <a:extLst>
                  <a:ext uri="{0D108BD9-81ED-4DB2-BD59-A6C34878D82A}">
                    <a16:rowId xmlns:a16="http://schemas.microsoft.com/office/drawing/2014/main" val="28045069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Name of perpetrating terrorist group.</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a:t>
                      </a:r>
                    </a:p>
                  </a:txBody>
                  <a:tcPr marL="87176" marR="87176" marT="43589" marB="43589"/>
                </a:tc>
                <a:extLst>
                  <a:ext uri="{0D108BD9-81ED-4DB2-BD59-A6C34878D82A}">
                    <a16:rowId xmlns:a16="http://schemas.microsoft.com/office/drawing/2014/main" val="25865746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group_attrib_certainty</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 group-attribution dubious?</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Float64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.190</a:t>
                      </a:r>
                    </a:p>
                  </a:txBody>
                  <a:tcPr marL="87176" marR="87176" marT="43589" marB="43589"/>
                </a:tc>
                <a:extLst>
                  <a:ext uri="{0D108BD9-81ED-4DB2-BD59-A6C34878D82A}">
                    <a16:rowId xmlns:a16="http://schemas.microsoft.com/office/drawing/2014/main" val="3105909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unaffil_individ</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perpetrator identified by name and acting as an individual?</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.005</a:t>
                      </a:r>
                    </a:p>
                  </a:txBody>
                  <a:tcPr marL="87176" marR="87176" marT="43589" marB="43589"/>
                </a:tc>
                <a:extLst>
                  <a:ext uri="{0D108BD9-81ED-4DB2-BD59-A6C34878D82A}">
                    <a16:rowId xmlns:a16="http://schemas.microsoft.com/office/drawing/2014/main" val="11209560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weapon_txt</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Type of weapon.</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Explosives</a:t>
                      </a:r>
                    </a:p>
                  </a:txBody>
                  <a:tcPr marL="87176" marR="87176" marT="43589" marB="43589"/>
                </a:tc>
                <a:extLst>
                  <a:ext uri="{0D108BD9-81ED-4DB2-BD59-A6C34878D82A}">
                    <a16:rowId xmlns:a16="http://schemas.microsoft.com/office/drawing/2014/main" val="101843601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sub_weapontxt</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detailed weapon info.</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 Gun Type</a:t>
                      </a:r>
                    </a:p>
                  </a:txBody>
                  <a:tcPr marL="87176" marR="87176" marT="43589" marB="43589"/>
                </a:tc>
                <a:extLst>
                  <a:ext uri="{0D108BD9-81ED-4DB2-BD59-A6C34878D82A}">
                    <a16:rowId xmlns:a16="http://schemas.microsoft.com/office/drawing/2014/main" val="728513492"/>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 of attack</a:t>
                      </a:r>
                    </a:p>
                  </a:txBody>
                  <a:tcPr marL="87176" marR="87176" marT="43589" marB="43589"/>
                </a:tc>
                <a:tc>
                  <a:txBody>
                    <a:bodyPr/>
                    <a:lstStyle/>
                    <a:p>
                      <a:endParaRPr lang="en-US" sz="120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a:t>
                      </a:r>
                    </a:p>
                  </a:txBody>
                  <a:tcPr marL="87176" marR="87176" marT="43589" marB="43589"/>
                </a:tc>
                <a:extLst>
                  <a:ext uri="{0D108BD9-81ED-4DB2-BD59-A6C34878D82A}">
                    <a16:rowId xmlns:a16="http://schemas.microsoft.com/office/drawing/2014/main" val="2683754305"/>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summary</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Synopsis of attack.</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a:t>
                      </a:r>
                    </a:p>
                  </a:txBody>
                  <a:tcPr marL="87176" marR="87176" marT="43589" marB="43589"/>
                </a:tc>
                <a:extLst>
                  <a:ext uri="{0D108BD9-81ED-4DB2-BD59-A6C34878D82A}">
                    <a16:rowId xmlns:a16="http://schemas.microsoft.com/office/drawing/2014/main" val="3068258232"/>
                  </a:ext>
                </a:extLst>
              </a:tr>
              <a:tr h="0">
                <a:tc>
                  <a:txBody>
                    <a:bodyPr/>
                    <a:lstStyle/>
                    <a:p>
                      <a:r>
                        <a:rPr lang="en-US" sz="11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p>
                  </a:txBody>
                  <a:tcPr marL="87176" marR="87176" marT="43589" marB="43589"/>
                </a:tc>
                <a:tc>
                  <a:txBody>
                    <a:bodyPr/>
                    <a:lstStyle/>
                    <a:p>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 attack successful?</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b="1"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.904</a:t>
                      </a:r>
                    </a:p>
                  </a:txBody>
                  <a:tcPr marL="87176" marR="87176" marT="43589" marB="43589"/>
                </a:tc>
                <a:extLst>
                  <a:ext uri="{0D108BD9-81ED-4DB2-BD59-A6C34878D82A}">
                    <a16:rowId xmlns:a16="http://schemas.microsoft.com/office/drawing/2014/main" val="735799032"/>
                  </a:ext>
                </a:extLst>
              </a:tr>
            </a:tbl>
          </a:graphicData>
        </a:graphic>
      </p:graphicFrame>
      <p:sp>
        <p:nvSpPr>
          <p:cNvPr id="6" name="TextBox 5">
            <a:extLst>
              <a:ext uri="{FF2B5EF4-FFF2-40B4-BE49-F238E27FC236}">
                <a16:creationId xmlns:a16="http://schemas.microsoft.com/office/drawing/2014/main" id="{408D0061-1416-B64B-895E-0396FC71B735}"/>
              </a:ext>
            </a:extLst>
          </p:cNvPr>
          <p:cNvSpPr txBox="1"/>
          <p:nvPr/>
        </p:nvSpPr>
        <p:spPr>
          <a:xfrm>
            <a:off x="6297769" y="32197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 name="TextBox 1">
            <a:extLst>
              <a:ext uri="{FF2B5EF4-FFF2-40B4-BE49-F238E27FC236}">
                <a16:creationId xmlns:a16="http://schemas.microsoft.com/office/drawing/2014/main" id="{98396A61-DF55-154C-8385-14064E399905}"/>
              </a:ext>
            </a:extLst>
          </p:cNvPr>
          <p:cNvSpPr txBox="1"/>
          <p:nvPr/>
        </p:nvSpPr>
        <p:spPr>
          <a:xfrm>
            <a:off x="8318090" y="661711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Freeform 6">
            <a:extLst>
              <a:ext uri="{FF2B5EF4-FFF2-40B4-BE49-F238E27FC236}">
                <a16:creationId xmlns:a16="http://schemas.microsoft.com/office/drawing/2014/main" id="{D4D1C962-03E3-5A44-BF05-EB5276D6D920}"/>
              </a:ext>
            </a:extLst>
          </p:cNvPr>
          <p:cNvSpPr/>
          <p:nvPr/>
        </p:nvSpPr>
        <p:spPr>
          <a:xfrm>
            <a:off x="9359154" y="1571524"/>
            <a:ext cx="2194560" cy="3297368"/>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Regarding our output feature ‘Success’:</a:t>
            </a:r>
          </a:p>
          <a:p>
            <a:pPr marL="171450" lvl="0" indent="-171450" defTabSz="444500">
              <a:lnSpc>
                <a:spcPct val="120000"/>
              </a:lnSpc>
              <a:spcBef>
                <a:spcPct val="0"/>
              </a:spcBef>
              <a:spcAft>
                <a:spcPct val="35000"/>
              </a:spcAft>
              <a:buFontTx/>
              <a:buChar char="-"/>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 attack is classified as successful if noticeable consequences occur as a result of the attack.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2"/>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171450" lvl="0" indent="-171450" algn="l" defTabSz="444500">
              <a:lnSpc>
                <a:spcPct val="120000"/>
              </a:lnSpc>
              <a:spcBef>
                <a:spcPct val="0"/>
              </a:spcBef>
              <a:spcAft>
                <a:spcPct val="35000"/>
              </a:spcAft>
              <a:buFontTx/>
              <a:buChar char="-"/>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definition of a successful attack depends on the type of attack. Essentially, the key question is whether or not the attack type took place.” 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2"/>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Tree>
    <p:extLst>
      <p:ext uri="{BB962C8B-B14F-4D97-AF65-F5344CB8AC3E}">
        <p14:creationId xmlns:p14="http://schemas.microsoft.com/office/powerpoint/2010/main" val="401168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7AB65128-ED2F-9A45-A113-DBDCFA61B9D7}"/>
              </a:ext>
            </a:extLst>
          </p:cNvPr>
          <p:cNvSpPr txBox="1"/>
          <p:nvPr/>
        </p:nvSpPr>
        <p:spPr>
          <a:xfrm>
            <a:off x="-876186" y="206875"/>
            <a:ext cx="4681689"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Workflow</a:t>
            </a:r>
          </a:p>
        </p:txBody>
      </p:sp>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439059E-FDAA-7945-813B-23FF3AB5AAD2}"/>
              </a:ext>
            </a:extLst>
          </p:cNvPr>
          <p:cNvSpPr txBox="1"/>
          <p:nvPr/>
        </p:nvSpPr>
        <p:spPr>
          <a:xfrm>
            <a:off x="2268187" y="24938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81" name="Group 80">
            <a:extLst>
              <a:ext uri="{FF2B5EF4-FFF2-40B4-BE49-F238E27FC236}">
                <a16:creationId xmlns:a16="http://schemas.microsoft.com/office/drawing/2014/main" id="{61F4C26F-D757-A948-83B9-91F02386632E}"/>
              </a:ext>
            </a:extLst>
          </p:cNvPr>
          <p:cNvGrpSpPr/>
          <p:nvPr/>
        </p:nvGrpSpPr>
        <p:grpSpPr>
          <a:xfrm>
            <a:off x="1354890" y="873989"/>
            <a:ext cx="9219765" cy="3380109"/>
            <a:chOff x="2221789" y="621874"/>
            <a:chExt cx="9219765" cy="3380109"/>
          </a:xfrm>
        </p:grpSpPr>
        <p:pic>
          <p:nvPicPr>
            <p:cNvPr id="16" name="Picture 15">
              <a:extLst>
                <a:ext uri="{FF2B5EF4-FFF2-40B4-BE49-F238E27FC236}">
                  <a16:creationId xmlns:a16="http://schemas.microsoft.com/office/drawing/2014/main" id="{7F5977DA-E5B6-A549-852A-0BF8E148272D}"/>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221789" y="3364479"/>
              <a:ext cx="684852" cy="636698"/>
            </a:xfrm>
            <a:prstGeom prst="rect">
              <a:avLst/>
            </a:prstGeom>
            <a:effectLst>
              <a:glow rad="63500">
                <a:schemeClr val="accent6">
                  <a:lumMod val="40000"/>
                  <a:lumOff val="60000"/>
                  <a:alpha val="40000"/>
                </a:schemeClr>
              </a:glow>
            </a:effectLst>
          </p:spPr>
        </p:pic>
        <p:pic>
          <p:nvPicPr>
            <p:cNvPr id="18" name="Picture 17">
              <a:extLst>
                <a:ext uri="{FF2B5EF4-FFF2-40B4-BE49-F238E27FC236}">
                  <a16:creationId xmlns:a16="http://schemas.microsoft.com/office/drawing/2014/main" id="{D4E53E19-E784-5748-B21B-FBCA4F02E859}"/>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3804931" y="3362477"/>
              <a:ext cx="635789" cy="639506"/>
            </a:xfrm>
            <a:prstGeom prst="rect">
              <a:avLst/>
            </a:prstGeom>
            <a:effectLst>
              <a:glow rad="63500">
                <a:schemeClr val="accent6">
                  <a:lumMod val="40000"/>
                  <a:lumOff val="60000"/>
                  <a:alpha val="40000"/>
                </a:schemeClr>
              </a:glow>
            </a:effectLst>
          </p:spPr>
        </p:pic>
        <p:pic>
          <p:nvPicPr>
            <p:cNvPr id="19" name="Picture 18">
              <a:extLst>
                <a:ext uri="{FF2B5EF4-FFF2-40B4-BE49-F238E27FC236}">
                  <a16:creationId xmlns:a16="http://schemas.microsoft.com/office/drawing/2014/main" id="{1DD52FFE-6A22-7145-8EDC-A667C4800A74}"/>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001706" y="3313977"/>
              <a:ext cx="629397" cy="633077"/>
            </a:xfrm>
            <a:prstGeom prst="rect">
              <a:avLst/>
            </a:prstGeom>
            <a:effectLst>
              <a:glow rad="63500">
                <a:schemeClr val="accent6">
                  <a:lumMod val="40000"/>
                  <a:lumOff val="60000"/>
                  <a:alpha val="40000"/>
                </a:schemeClr>
              </a:glow>
            </a:effectLst>
          </p:spPr>
        </p:pic>
        <p:pic>
          <p:nvPicPr>
            <p:cNvPr id="20" name="Picture 19">
              <a:extLst>
                <a:ext uri="{FF2B5EF4-FFF2-40B4-BE49-F238E27FC236}">
                  <a16:creationId xmlns:a16="http://schemas.microsoft.com/office/drawing/2014/main" id="{AC48CF3A-0CB2-1D42-A7DF-4C0C3BEFF51A}"/>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49224" y="3363622"/>
              <a:ext cx="656624" cy="638165"/>
            </a:xfrm>
            <a:prstGeom prst="rect">
              <a:avLst/>
            </a:prstGeom>
            <a:noFill/>
            <a:ln>
              <a:noFill/>
            </a:ln>
            <a:effectLst>
              <a:glow rad="63500">
                <a:schemeClr val="accent6">
                  <a:lumMod val="40000"/>
                  <a:lumOff val="60000"/>
                  <a:alpha val="40000"/>
                </a:schemeClr>
              </a:glow>
            </a:effectLst>
          </p:spPr>
        </p:pic>
        <p:pic>
          <p:nvPicPr>
            <p:cNvPr id="21" name="Picture 20">
              <a:extLst>
                <a:ext uri="{FF2B5EF4-FFF2-40B4-BE49-F238E27FC236}">
                  <a16:creationId xmlns:a16="http://schemas.microsoft.com/office/drawing/2014/main" id="{DE4A677B-04E1-514B-9827-DEF5CA34BD8F}"/>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990371" y="3356931"/>
              <a:ext cx="684852" cy="636698"/>
            </a:xfrm>
            <a:prstGeom prst="rect">
              <a:avLst/>
            </a:prstGeom>
            <a:effectLst>
              <a:glow rad="63500">
                <a:schemeClr val="accent6">
                  <a:lumMod val="40000"/>
                  <a:lumOff val="60000"/>
                  <a:alpha val="40000"/>
                </a:schemeClr>
              </a:glow>
            </a:effectLst>
          </p:spPr>
        </p:pic>
        <p:sp>
          <p:nvSpPr>
            <p:cNvPr id="22" name="TextBox 21">
              <a:extLst>
                <a:ext uri="{FF2B5EF4-FFF2-40B4-BE49-F238E27FC236}">
                  <a16:creationId xmlns:a16="http://schemas.microsoft.com/office/drawing/2014/main" id="{09345D5E-4758-7940-AD97-1BAD0FB7FBC4}"/>
                </a:ext>
              </a:extLst>
            </p:cNvPr>
            <p:cNvSpPr txBox="1"/>
            <p:nvPr/>
          </p:nvSpPr>
          <p:spPr>
            <a:xfrm rot="17977865">
              <a:off x="1521662" y="2065787"/>
              <a:ext cx="3287935"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23" name="TextBox 22">
              <a:extLst>
                <a:ext uri="{FF2B5EF4-FFF2-40B4-BE49-F238E27FC236}">
                  <a16:creationId xmlns:a16="http://schemas.microsoft.com/office/drawing/2014/main" id="{C7B4C8C8-E9DB-F841-A277-29FC545ED7C6}"/>
                </a:ext>
              </a:extLst>
            </p:cNvPr>
            <p:cNvSpPr txBox="1"/>
            <p:nvPr/>
          </p:nvSpPr>
          <p:spPr>
            <a:xfrm rot="17977865">
              <a:off x="3168665" y="2077996"/>
              <a:ext cx="3192939"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24" name="TextBox 23">
              <a:extLst>
                <a:ext uri="{FF2B5EF4-FFF2-40B4-BE49-F238E27FC236}">
                  <a16:creationId xmlns:a16="http://schemas.microsoft.com/office/drawing/2014/main" id="{808F4A8D-883C-7941-B257-C34E59C81D30}"/>
                </a:ext>
              </a:extLst>
            </p:cNvPr>
            <p:cNvSpPr txBox="1"/>
            <p:nvPr/>
          </p:nvSpPr>
          <p:spPr>
            <a:xfrm rot="17977865">
              <a:off x="5050149" y="2263467"/>
              <a:ext cx="2431294" cy="537882"/>
            </a:xfrm>
            <a:prstGeom prst="rect">
              <a:avLst/>
            </a:prstGeom>
            <a:ln>
              <a:noFill/>
            </a:ln>
          </p:spPr>
          <p:txBody>
            <a:bodyPr vert="horz" wrap="square" lIns="91440" tIns="45720" rIns="91440" bIns="45720" rtlCol="0" anchor="ctr" anchorCtr="1">
              <a:norm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25" name="TextBox 24">
              <a:extLst>
                <a:ext uri="{FF2B5EF4-FFF2-40B4-BE49-F238E27FC236}">
                  <a16:creationId xmlns:a16="http://schemas.microsoft.com/office/drawing/2014/main" id="{51F28D07-BC89-F742-8A3B-5C06BF5D82D5}"/>
                </a:ext>
              </a:extLst>
            </p:cNvPr>
            <p:cNvSpPr txBox="1"/>
            <p:nvPr/>
          </p:nvSpPr>
          <p:spPr>
            <a:xfrm rot="17977865">
              <a:off x="6352747" y="2095160"/>
              <a:ext cx="3067557"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26" name="TextBox 25">
              <a:extLst>
                <a:ext uri="{FF2B5EF4-FFF2-40B4-BE49-F238E27FC236}">
                  <a16:creationId xmlns:a16="http://schemas.microsoft.com/office/drawing/2014/main" id="{08A67F36-1586-5446-9FDC-F36F508A7EBB}"/>
                </a:ext>
              </a:extLst>
            </p:cNvPr>
            <p:cNvSpPr txBox="1"/>
            <p:nvPr/>
          </p:nvSpPr>
          <p:spPr>
            <a:xfrm rot="17977865">
              <a:off x="7977512" y="2080996"/>
              <a:ext cx="3099656"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28" name="Picture 27">
              <a:extLst>
                <a:ext uri="{FF2B5EF4-FFF2-40B4-BE49-F238E27FC236}">
                  <a16:creationId xmlns:a16="http://schemas.microsoft.com/office/drawing/2014/main" id="{207D04FB-1662-CE45-A39E-6F913D50D5D0}"/>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8563756" y="3355321"/>
              <a:ext cx="656624" cy="638165"/>
            </a:xfrm>
            <a:prstGeom prst="rect">
              <a:avLst/>
            </a:prstGeom>
            <a:noFill/>
            <a:ln>
              <a:noFill/>
            </a:ln>
            <a:effectLst>
              <a:glow rad="63500">
                <a:schemeClr val="accent6">
                  <a:lumMod val="40000"/>
                  <a:lumOff val="60000"/>
                  <a:alpha val="40000"/>
                </a:schemeClr>
              </a:glow>
            </a:effectLst>
          </p:spPr>
        </p:pic>
        <p:sp>
          <p:nvSpPr>
            <p:cNvPr id="29" name="TextBox 28">
              <a:extLst>
                <a:ext uri="{FF2B5EF4-FFF2-40B4-BE49-F238E27FC236}">
                  <a16:creationId xmlns:a16="http://schemas.microsoft.com/office/drawing/2014/main" id="{F761A673-694E-4549-AB78-B7C613BEE4B7}"/>
                </a:ext>
              </a:extLst>
            </p:cNvPr>
            <p:cNvSpPr txBox="1"/>
            <p:nvPr/>
          </p:nvSpPr>
          <p:spPr>
            <a:xfrm rot="17977865">
              <a:off x="9520924" y="2154557"/>
              <a:ext cx="2759865"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3" name="Straight Connector 42">
              <a:extLst>
                <a:ext uri="{FF2B5EF4-FFF2-40B4-BE49-F238E27FC236}">
                  <a16:creationId xmlns:a16="http://schemas.microsoft.com/office/drawing/2014/main" id="{A46B7A0D-C8B3-F845-9178-336A772080E2}"/>
                </a:ext>
              </a:extLst>
            </p:cNvPr>
            <p:cNvCxnSpPr>
              <a:cxnSpLocks/>
            </p:cNvCxnSpPr>
            <p:nvPr/>
          </p:nvCxnSpPr>
          <p:spPr>
            <a:xfrm flipV="1">
              <a:off x="10530661" y="1819369"/>
              <a:ext cx="910893" cy="1621422"/>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709E435-02FE-BC4C-95B5-CA176D130430}"/>
                </a:ext>
              </a:extLst>
            </p:cNvPr>
            <p:cNvCxnSpPr>
              <a:cxnSpLocks/>
            </p:cNvCxnSpPr>
            <p:nvPr/>
          </p:nvCxnSpPr>
          <p:spPr>
            <a:xfrm flipV="1">
              <a:off x="9070642" y="1543792"/>
              <a:ext cx="1092570" cy="1911319"/>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4924A64B-5092-6445-8064-D9BD563E0683}"/>
                </a:ext>
              </a:extLst>
            </p:cNvPr>
            <p:cNvCxnSpPr>
              <a:cxnSpLocks/>
            </p:cNvCxnSpPr>
            <p:nvPr/>
          </p:nvCxnSpPr>
          <p:spPr>
            <a:xfrm flipV="1">
              <a:off x="2689580" y="1626919"/>
              <a:ext cx="1049174" cy="1825223"/>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A94EB924-7BC5-1B47-B877-73DE1F826B80}"/>
                </a:ext>
              </a:extLst>
            </p:cNvPr>
            <p:cNvCxnSpPr>
              <a:cxnSpLocks/>
            </p:cNvCxnSpPr>
            <p:nvPr/>
          </p:nvCxnSpPr>
          <p:spPr>
            <a:xfrm flipV="1">
              <a:off x="4316377" y="1543792"/>
              <a:ext cx="1087015" cy="1939474"/>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D4256C60-20F9-8A4A-8651-9095BD31392B}"/>
                </a:ext>
              </a:extLst>
            </p:cNvPr>
            <p:cNvCxnSpPr>
              <a:cxnSpLocks/>
            </p:cNvCxnSpPr>
            <p:nvPr/>
          </p:nvCxnSpPr>
          <p:spPr>
            <a:xfrm flipV="1">
              <a:off x="5937662" y="2027423"/>
              <a:ext cx="825254" cy="1424719"/>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64EA93B-4C1D-6F40-8C07-3FF07BB3AFD2}"/>
                </a:ext>
              </a:extLst>
            </p:cNvPr>
            <p:cNvCxnSpPr>
              <a:cxnSpLocks/>
            </p:cNvCxnSpPr>
            <p:nvPr/>
          </p:nvCxnSpPr>
          <p:spPr>
            <a:xfrm flipV="1">
              <a:off x="7483390" y="1626919"/>
              <a:ext cx="1021514" cy="1813871"/>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75720F3-BD59-DF40-8D5C-454A4A08D7EF}"/>
                </a:ext>
              </a:extLst>
            </p:cNvPr>
            <p:cNvCxnSpPr>
              <a:cxnSpLocks/>
            </p:cNvCxnSpPr>
            <p:nvPr/>
          </p:nvCxnSpPr>
          <p:spPr>
            <a:xfrm>
              <a:off x="3019361" y="3695791"/>
              <a:ext cx="61584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D33DD61-4018-AB48-AA41-CD55D7320BE9}"/>
                </a:ext>
              </a:extLst>
            </p:cNvPr>
            <p:cNvCxnSpPr>
              <a:cxnSpLocks/>
            </p:cNvCxnSpPr>
            <p:nvPr/>
          </p:nvCxnSpPr>
          <p:spPr>
            <a:xfrm>
              <a:off x="4577443" y="369579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C75C99B-48F4-2A44-BB05-FF99F1348F57}"/>
                </a:ext>
              </a:extLst>
            </p:cNvPr>
            <p:cNvCxnSpPr>
              <a:cxnSpLocks/>
            </p:cNvCxnSpPr>
            <p:nvPr/>
          </p:nvCxnSpPr>
          <p:spPr>
            <a:xfrm>
              <a:off x="6194325" y="369579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18D232C-B515-224E-AF36-16EA90E16F6F}"/>
                </a:ext>
              </a:extLst>
            </p:cNvPr>
            <p:cNvCxnSpPr>
              <a:cxnSpLocks/>
            </p:cNvCxnSpPr>
            <p:nvPr/>
          </p:nvCxnSpPr>
          <p:spPr>
            <a:xfrm>
              <a:off x="7750949" y="371331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6D4AB00-09F6-DB4E-8AAC-B63C847D1035}"/>
                </a:ext>
              </a:extLst>
            </p:cNvPr>
            <p:cNvCxnSpPr>
              <a:cxnSpLocks/>
            </p:cNvCxnSpPr>
            <p:nvPr/>
          </p:nvCxnSpPr>
          <p:spPr>
            <a:xfrm>
              <a:off x="9259003" y="3695791"/>
              <a:ext cx="56189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C14FE934-C0D0-0D49-BF03-3E02BE44C30A}"/>
              </a:ext>
            </a:extLst>
          </p:cNvPr>
          <p:cNvSpPr txBox="1"/>
          <p:nvPr/>
        </p:nvSpPr>
        <p:spPr>
          <a:xfrm>
            <a:off x="4702629" y="363384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31" name="Picture 30">
            <a:extLst>
              <a:ext uri="{FF2B5EF4-FFF2-40B4-BE49-F238E27FC236}">
                <a16:creationId xmlns:a16="http://schemas.microsoft.com/office/drawing/2014/main" id="{3E2BE09A-32AA-CD49-BA5B-9C656F4EB333}"/>
              </a:ext>
            </a:extLst>
          </p:cNvPr>
          <p:cNvPicPr>
            <a:picLocks noChangeAspect="1"/>
          </p:cNvPicPr>
          <p:nvPr/>
        </p:nvPicPr>
        <p:blipFill rotWithShape="1">
          <a:blip r:embed="rId11">
            <a:duotone>
              <a:srgbClr val="4472C4">
                <a:shade val="45000"/>
                <a:satMod val="135000"/>
              </a:srgbClr>
              <a:prstClr val="white"/>
            </a:duotone>
            <a:alphaModFix amt="50000"/>
            <a:extLst>
              <a:ext uri="{BEBA8EAE-BF5A-486C-A8C5-ECC9F3942E4B}">
                <a14:imgProps xmlns:a14="http://schemas.microsoft.com/office/drawing/2010/main">
                  <a14:imgLayer r:embed="rId12">
                    <a14:imgEffect>
                      <a14:backgroundRemoval t="4818" b="42681" l="0" r="93464">
                        <a14:foregroundMark x1="6571" y1="41445" x2="14750" y2="30389"/>
                        <a14:foregroundMark x1="17786" y1="23286" x2="17786" y2="23286"/>
                        <a14:foregroundMark x1="31750" y1="11674" x2="31750" y2="11674"/>
                        <a14:foregroundMark x1="21929" y1="20445" x2="21929" y2="20445"/>
                        <a14:foregroundMark x1="19214" y1="21804" x2="19214" y2="21804"/>
                        <a14:foregroundMark x1="21071" y1="18530" x2="21071" y2="18530"/>
                        <a14:foregroundMark x1="39036" y1="15071" x2="40464" y2="14330"/>
                        <a14:foregroundMark x1="48857" y1="7474" x2="50393" y2="6300"/>
                        <a14:foregroundMark x1="47643" y1="6856" x2="50607" y2="6485"/>
                        <a14:foregroundMark x1="58536" y1="11489" x2="59536" y2="9574"/>
                        <a14:foregroundMark x1="59643" y1="9759" x2="60607" y2="9759"/>
                        <a14:foregroundMark x1="67071" y1="10871" x2="67071" y2="10871"/>
                        <a14:foregroundMark x1="66286" y1="9759" x2="66286" y2="9759"/>
                        <a14:foregroundMark x1="68571" y1="12600" x2="68571" y2="12600"/>
                        <a14:foregroundMark x1="67714" y1="11242" x2="67714" y2="11242"/>
                        <a14:foregroundMark x1="59321" y1="7659" x2="55500" y2="6115"/>
                        <a14:foregroundMark x1="19321" y1="20630" x2="19321" y2="20630"/>
                        <a14:foregroundMark x1="20500" y1="20445" x2="20500" y2="20445"/>
                        <a14:foregroundMark x1="22679" y1="17789" x2="22679" y2="17789"/>
                        <a14:foregroundMark x1="21500" y1="18530" x2="21500" y2="18530"/>
                        <a14:foregroundMark x1="50393" y1="6485" x2="50393" y2="6485"/>
                        <a14:foregroundMark x1="41321" y1="6671" x2="41321" y2="6671"/>
                        <a14:foregroundMark x1="37179" y1="13403" x2="39929" y2="9574"/>
                        <a14:foregroundMark x1="61071" y1="10130" x2="61071" y2="10130"/>
                        <a14:foregroundMark x1="56607" y1="12786" x2="56607" y2="12786"/>
                        <a14:foregroundMark x1="57786" y1="12415" x2="57786" y2="12415"/>
                        <a14:foregroundMark x1="42321" y1="19518" x2="42321" y2="19518"/>
                        <a14:foregroundMark x1="59214" y1="41075" x2="61071" y2="41075"/>
                        <a14:backgroundMark x1="56357" y1="11489" x2="57357" y2="8586"/>
                      </a14:backgroundRemoval>
                    </a14:imgEffect>
                    <a14:imgEffect>
                      <a14:sharpenSoften amount="50000"/>
                    </a14:imgEffect>
                    <a14:imgEffect>
                      <a14:brightnessContrast bright="20000" contrast="40000"/>
                    </a14:imgEffect>
                  </a14:imgLayer>
                </a14:imgProps>
              </a:ext>
            </a:extLst>
          </a:blip>
          <a:srcRect t="5582" r="1400" b="57905"/>
          <a:stretch/>
        </p:blipFill>
        <p:spPr>
          <a:xfrm>
            <a:off x="524476" y="4603504"/>
            <a:ext cx="10743082" cy="2268768"/>
          </a:xfrm>
          <a:prstGeom prst="rect">
            <a:avLst/>
          </a:prstGeom>
          <a:ln>
            <a:noFill/>
          </a:ln>
          <a:effectLst>
            <a:outerShdw blurRad="292100" dist="139700" dir="2700000" algn="tl" rotWithShape="0">
              <a:schemeClr val="accent6">
                <a:lumMod val="60000"/>
                <a:lumOff val="40000"/>
                <a:alpha val="65000"/>
              </a:schemeClr>
            </a:outerShdw>
          </a:effectLst>
        </p:spPr>
      </p:pic>
    </p:spTree>
    <p:extLst>
      <p:ext uri="{BB962C8B-B14F-4D97-AF65-F5344CB8AC3E}">
        <p14:creationId xmlns:p14="http://schemas.microsoft.com/office/powerpoint/2010/main" val="24431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C0E7DD-20A3-C547-9507-B0C165559DC1}"/>
              </a:ext>
            </a:extLst>
          </p:cNvPr>
          <p:cNvSpPr txBox="1"/>
          <p:nvPr/>
        </p:nvSpPr>
        <p:spPr>
          <a:xfrm>
            <a:off x="771896" y="28500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B1B20129-CDA7-A843-9ECF-0F82ACA99560}"/>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grpSp>
        <p:nvGrpSpPr>
          <p:cNvPr id="3" name="Group 2">
            <a:extLst>
              <a:ext uri="{FF2B5EF4-FFF2-40B4-BE49-F238E27FC236}">
                <a16:creationId xmlns:a16="http://schemas.microsoft.com/office/drawing/2014/main" id="{9FD0C720-2003-0F48-8C81-2228AC6E9D42}"/>
              </a:ext>
            </a:extLst>
          </p:cNvPr>
          <p:cNvGrpSpPr/>
          <p:nvPr/>
        </p:nvGrpSpPr>
        <p:grpSpPr>
          <a:xfrm>
            <a:off x="3994508" y="4694805"/>
            <a:ext cx="3836716" cy="2033896"/>
            <a:chOff x="3994508" y="4694805"/>
            <a:chExt cx="3836716" cy="2033896"/>
          </a:xfrm>
        </p:grpSpPr>
        <p:grpSp>
          <p:nvGrpSpPr>
            <p:cNvPr id="96" name="Group 95">
              <a:extLst>
                <a:ext uri="{FF2B5EF4-FFF2-40B4-BE49-F238E27FC236}">
                  <a16:creationId xmlns:a16="http://schemas.microsoft.com/office/drawing/2014/main" id="{F2FFB776-4CB7-B743-852D-BC668659DF0A}"/>
                </a:ext>
              </a:extLst>
            </p:cNvPr>
            <p:cNvGrpSpPr>
              <a:grpSpLocks noChangeAspect="1"/>
            </p:cNvGrpSpPr>
            <p:nvPr/>
          </p:nvGrpSpPr>
          <p:grpSpPr>
            <a:xfrm>
              <a:off x="3994508" y="4694805"/>
              <a:ext cx="877410" cy="2011680"/>
              <a:chOff x="3711040" y="4208147"/>
              <a:chExt cx="1084803" cy="2482694"/>
            </a:xfrm>
            <a:effectLst/>
          </p:grpSpPr>
          <p:pic>
            <p:nvPicPr>
              <p:cNvPr id="57" name="Picture 56">
                <a:extLst>
                  <a:ext uri="{FF2B5EF4-FFF2-40B4-BE49-F238E27FC236}">
                    <a16:creationId xmlns:a16="http://schemas.microsoft.com/office/drawing/2014/main" id="{8F50DDAF-3EEF-CD45-9827-980DB94A8E37}"/>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3711040" y="6075463"/>
                <a:ext cx="529554" cy="480766"/>
              </a:xfrm>
              <a:prstGeom prst="rect">
                <a:avLst/>
              </a:prstGeom>
              <a:effectLst>
                <a:glow rad="139700">
                  <a:schemeClr val="accent6">
                    <a:lumMod val="60000"/>
                    <a:lumOff val="40000"/>
                    <a:alpha val="40000"/>
                  </a:schemeClr>
                </a:glow>
              </a:effectLst>
            </p:spPr>
          </p:pic>
          <p:sp>
            <p:nvSpPr>
              <p:cNvPr id="62" name="TextBox 61">
                <a:extLst>
                  <a:ext uri="{FF2B5EF4-FFF2-40B4-BE49-F238E27FC236}">
                    <a16:creationId xmlns:a16="http://schemas.microsoft.com/office/drawing/2014/main" id="{DC222842-8BBE-4540-9D41-7B3A9C6A345B}"/>
                  </a:ext>
                </a:extLst>
              </p:cNvPr>
              <p:cNvSpPr txBox="1">
                <a:spLocks noChangeAspect="1"/>
              </p:cNvSpPr>
              <p:nvPr/>
            </p:nvSpPr>
            <p:spPr>
              <a:xfrm rot="17971082">
                <a:off x="3178244" y="5073242"/>
                <a:ext cx="2482694" cy="752504"/>
              </a:xfrm>
              <a:prstGeom prst="rect">
                <a:avLst/>
              </a:prstGeom>
              <a:ln>
                <a:noFill/>
              </a:ln>
              <a:effectLst/>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50800" dist="38100" dir="8100000" algn="t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cxnSp>
            <p:nvCxnSpPr>
              <p:cNvPr id="72" name="Straight Connector 71">
                <a:extLst>
                  <a:ext uri="{FF2B5EF4-FFF2-40B4-BE49-F238E27FC236}">
                    <a16:creationId xmlns:a16="http://schemas.microsoft.com/office/drawing/2014/main" id="{837782D9-1486-A04C-BA6C-48E09DF8A23B}"/>
                  </a:ext>
                </a:extLst>
              </p:cNvPr>
              <p:cNvCxnSpPr>
                <a:cxnSpLocks/>
              </p:cNvCxnSpPr>
              <p:nvPr/>
            </p:nvCxnSpPr>
            <p:spPr>
              <a:xfrm flipV="1">
                <a:off x="4141431" y="5306375"/>
                <a:ext cx="527859" cy="912715"/>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grpSp>
        <p:grpSp>
          <p:nvGrpSpPr>
            <p:cNvPr id="93" name="Group 92">
              <a:extLst>
                <a:ext uri="{FF2B5EF4-FFF2-40B4-BE49-F238E27FC236}">
                  <a16:creationId xmlns:a16="http://schemas.microsoft.com/office/drawing/2014/main" id="{C2323C9A-EDA3-9F47-8BC6-703E3966F7DD}"/>
                </a:ext>
              </a:extLst>
            </p:cNvPr>
            <p:cNvGrpSpPr>
              <a:grpSpLocks noChangeAspect="1"/>
            </p:cNvGrpSpPr>
            <p:nvPr/>
          </p:nvGrpSpPr>
          <p:grpSpPr>
            <a:xfrm>
              <a:off x="4655522" y="5255936"/>
              <a:ext cx="3175702" cy="1472765"/>
              <a:chOff x="4554758" y="5033390"/>
              <a:chExt cx="3690214" cy="1711375"/>
            </a:xfrm>
          </p:grpSpPr>
          <p:pic>
            <p:nvPicPr>
              <p:cNvPr id="58" name="Picture 57">
                <a:extLst>
                  <a:ext uri="{FF2B5EF4-FFF2-40B4-BE49-F238E27FC236}">
                    <a16:creationId xmlns:a16="http://schemas.microsoft.com/office/drawing/2014/main" id="{311A0593-0941-FD4E-BBBC-63BE35C724A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554758" y="6444220"/>
                <a:ext cx="305979" cy="300545"/>
              </a:xfrm>
              <a:prstGeom prst="rect">
                <a:avLst/>
              </a:prstGeom>
            </p:spPr>
          </p:pic>
          <p:pic>
            <p:nvPicPr>
              <p:cNvPr id="59" name="Picture 58">
                <a:extLst>
                  <a:ext uri="{FF2B5EF4-FFF2-40B4-BE49-F238E27FC236}">
                    <a16:creationId xmlns:a16="http://schemas.microsoft.com/office/drawing/2014/main" id="{3CC96D84-27E0-8041-A111-CCD35F8BEA99}"/>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7537014" y="6421426"/>
                <a:ext cx="302903" cy="297524"/>
              </a:xfrm>
              <a:prstGeom prst="rect">
                <a:avLst/>
              </a:prstGeom>
            </p:spPr>
          </p:pic>
          <p:pic>
            <p:nvPicPr>
              <p:cNvPr id="60" name="Picture 59">
                <a:extLst>
                  <a:ext uri="{FF2B5EF4-FFF2-40B4-BE49-F238E27FC236}">
                    <a16:creationId xmlns:a16="http://schemas.microsoft.com/office/drawing/2014/main" id="{63D275C1-76E5-B84D-8B40-0BC7F8DF3DAE}"/>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346089" y="6444758"/>
                <a:ext cx="316006" cy="299915"/>
              </a:xfrm>
              <a:prstGeom prst="rect">
                <a:avLst/>
              </a:prstGeom>
              <a:noFill/>
              <a:ln>
                <a:noFill/>
              </a:ln>
            </p:spPr>
          </p:pic>
          <p:pic>
            <p:nvPicPr>
              <p:cNvPr id="61" name="Picture 60">
                <a:extLst>
                  <a:ext uri="{FF2B5EF4-FFF2-40B4-BE49-F238E27FC236}">
                    <a16:creationId xmlns:a16="http://schemas.microsoft.com/office/drawing/2014/main" id="{D7329616-1638-BC4E-9F57-CCFC9120D8C3}"/>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087781" y="6441613"/>
                <a:ext cx="329591" cy="299226"/>
              </a:xfrm>
              <a:prstGeom prst="rect">
                <a:avLst/>
              </a:prstGeom>
            </p:spPr>
          </p:pic>
          <p:sp>
            <p:nvSpPr>
              <p:cNvPr id="64" name="TextBox 63">
                <a:extLst>
                  <a:ext uri="{FF2B5EF4-FFF2-40B4-BE49-F238E27FC236}">
                    <a16:creationId xmlns:a16="http://schemas.microsoft.com/office/drawing/2014/main" id="{27D49D5C-D0C0-EF4A-9FC2-09AF70FE6996}"/>
                  </a:ext>
                </a:extLst>
              </p:cNvPr>
              <p:cNvSpPr txBox="1"/>
              <p:nvPr/>
            </p:nvSpPr>
            <p:spPr>
              <a:xfrm rot="17977865">
                <a:off x="4294780" y="5588690"/>
                <a:ext cx="150056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65" name="TextBox 64">
                <a:extLst>
                  <a:ext uri="{FF2B5EF4-FFF2-40B4-BE49-F238E27FC236}">
                    <a16:creationId xmlns:a16="http://schemas.microsoft.com/office/drawing/2014/main" id="{38465209-DD05-E74A-BA9F-7E3447E0A0D5}"/>
                  </a:ext>
                </a:extLst>
              </p:cNvPr>
              <p:cNvSpPr txBox="1"/>
              <p:nvPr/>
            </p:nvSpPr>
            <p:spPr>
              <a:xfrm rot="17967511">
                <a:off x="5087766" y="5791520"/>
                <a:ext cx="1359509" cy="287042"/>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66" name="TextBox 65">
                <a:extLst>
                  <a:ext uri="{FF2B5EF4-FFF2-40B4-BE49-F238E27FC236}">
                    <a16:creationId xmlns:a16="http://schemas.microsoft.com/office/drawing/2014/main" id="{0D09CFF9-9706-5E46-B4A4-53D0C6ECA669}"/>
                  </a:ext>
                </a:extLst>
              </p:cNvPr>
              <p:cNvSpPr txBox="1"/>
              <p:nvPr/>
            </p:nvSpPr>
            <p:spPr>
              <a:xfrm rot="17977865">
                <a:off x="5826920" y="5638894"/>
                <a:ext cx="144164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67" name="TextBox 66">
                <a:extLst>
                  <a:ext uri="{FF2B5EF4-FFF2-40B4-BE49-F238E27FC236}">
                    <a16:creationId xmlns:a16="http://schemas.microsoft.com/office/drawing/2014/main" id="{728B7B5A-DD8A-494C-8C89-041D277BF83B}"/>
                  </a:ext>
                </a:extLst>
              </p:cNvPr>
              <p:cNvSpPr txBox="1"/>
              <p:nvPr/>
            </p:nvSpPr>
            <p:spPr>
              <a:xfrm rot="17977865">
                <a:off x="6466596" y="5617135"/>
                <a:ext cx="16358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68" name="Picture 67">
                <a:extLst>
                  <a:ext uri="{FF2B5EF4-FFF2-40B4-BE49-F238E27FC236}">
                    <a16:creationId xmlns:a16="http://schemas.microsoft.com/office/drawing/2014/main" id="{1928807F-1D99-ED40-8BEE-4D326D9D000F}"/>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6844987" y="6440857"/>
                <a:ext cx="316006" cy="299915"/>
              </a:xfrm>
              <a:prstGeom prst="rect">
                <a:avLst/>
              </a:prstGeom>
              <a:noFill/>
              <a:ln>
                <a:noFill/>
              </a:ln>
            </p:spPr>
          </p:pic>
          <p:sp>
            <p:nvSpPr>
              <p:cNvPr id="69" name="TextBox 68">
                <a:extLst>
                  <a:ext uri="{FF2B5EF4-FFF2-40B4-BE49-F238E27FC236}">
                    <a16:creationId xmlns:a16="http://schemas.microsoft.com/office/drawing/2014/main" id="{758C013E-9DE4-D748-9F39-6ED70F9241B4}"/>
                  </a:ext>
                </a:extLst>
              </p:cNvPr>
              <p:cNvSpPr txBox="1"/>
              <p:nvPr/>
            </p:nvSpPr>
            <p:spPr>
              <a:xfrm rot="17977865">
                <a:off x="7250119" y="5645876"/>
                <a:ext cx="1521352"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70" name="Straight Connector 69">
                <a:extLst>
                  <a:ext uri="{FF2B5EF4-FFF2-40B4-BE49-F238E27FC236}">
                    <a16:creationId xmlns:a16="http://schemas.microsoft.com/office/drawing/2014/main" id="{963ABFCD-D00B-2049-8180-D325B709BF90}"/>
                  </a:ext>
                </a:extLst>
              </p:cNvPr>
              <p:cNvCxnSpPr>
                <a:cxnSpLocks/>
              </p:cNvCxnSpPr>
              <p:nvPr/>
            </p:nvCxnSpPr>
            <p:spPr>
              <a:xfrm flipV="1">
                <a:off x="7791578" y="5719013"/>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2A3830F9-6958-3447-8796-1B08C732DA86}"/>
                  </a:ext>
                </a:extLst>
              </p:cNvPr>
              <p:cNvCxnSpPr>
                <a:cxnSpLocks/>
              </p:cNvCxnSpPr>
              <p:nvPr/>
            </p:nvCxnSpPr>
            <p:spPr>
              <a:xfrm flipV="1">
                <a:off x="7088930" y="5589502"/>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B49FA968-7278-104B-B44B-EF7FAFEC98BC}"/>
                  </a:ext>
                </a:extLst>
              </p:cNvPr>
              <p:cNvCxnSpPr>
                <a:cxnSpLocks/>
              </p:cNvCxnSpPr>
              <p:nvPr/>
            </p:nvCxnSpPr>
            <p:spPr>
              <a:xfrm flipV="1">
                <a:off x="4800896" y="5589502"/>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CE7BBACF-B4B0-4042-87D0-0F7D92545743}"/>
                  </a:ext>
                </a:extLst>
              </p:cNvPr>
              <p:cNvCxnSpPr>
                <a:cxnSpLocks/>
              </p:cNvCxnSpPr>
              <p:nvPr/>
            </p:nvCxnSpPr>
            <p:spPr>
              <a:xfrm flipV="1">
                <a:off x="5581155" y="5816791"/>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8A21CDCC-707D-E541-AEB0-84D18BD1158C}"/>
                  </a:ext>
                </a:extLst>
              </p:cNvPr>
              <p:cNvCxnSpPr>
                <a:cxnSpLocks/>
              </p:cNvCxnSpPr>
              <p:nvPr/>
            </p:nvCxnSpPr>
            <p:spPr>
              <a:xfrm flipV="1">
                <a:off x="6325051" y="5628568"/>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B1614734-6EC0-2D4C-988A-1CE809B57698}"/>
                  </a:ext>
                </a:extLst>
              </p:cNvPr>
              <p:cNvCxnSpPr>
                <a:cxnSpLocks/>
              </p:cNvCxnSpPr>
              <p:nvPr/>
            </p:nvCxnSpPr>
            <p:spPr>
              <a:xfrm>
                <a:off x="4926536" y="6600866"/>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D67D2E3-2689-6A4D-8A5A-762AF5A6FC50}"/>
                  </a:ext>
                </a:extLst>
              </p:cNvPr>
              <p:cNvCxnSpPr>
                <a:cxnSpLocks/>
              </p:cNvCxnSpPr>
              <p:nvPr/>
            </p:nvCxnSpPr>
            <p:spPr>
              <a:xfrm>
                <a:off x="5704676" y="6600866"/>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18DB330-8954-7149-8270-B0E02951C59F}"/>
                  </a:ext>
                </a:extLst>
              </p:cNvPr>
              <p:cNvCxnSpPr>
                <a:cxnSpLocks/>
              </p:cNvCxnSpPr>
              <p:nvPr/>
            </p:nvCxnSpPr>
            <p:spPr>
              <a:xfrm>
                <a:off x="6453816" y="660909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cxnSp>
          <p:nvCxnSpPr>
            <p:cNvPr id="95" name="Straight Arrow Connector 94">
              <a:extLst>
                <a:ext uri="{FF2B5EF4-FFF2-40B4-BE49-F238E27FC236}">
                  <a16:creationId xmlns:a16="http://schemas.microsoft.com/office/drawing/2014/main" id="{6EC6971F-D4F6-E646-AF43-6F6B62CDA2A8}"/>
                </a:ext>
              </a:extLst>
            </p:cNvPr>
            <p:cNvCxnSpPr>
              <a:cxnSpLocks/>
            </p:cNvCxnSpPr>
            <p:nvPr/>
          </p:nvCxnSpPr>
          <p:spPr>
            <a:xfrm>
              <a:off x="6928202" y="6604865"/>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907BAA95-6BA6-E441-8F78-3A60247DF1C9}"/>
              </a:ext>
            </a:extLst>
          </p:cNvPr>
          <p:cNvSpPr txBox="1"/>
          <p:nvPr/>
        </p:nvSpPr>
        <p:spPr>
          <a:xfrm>
            <a:off x="5971309" y="252152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91408D39-0747-A340-967C-08CD224F87F9}"/>
              </a:ext>
            </a:extLst>
          </p:cNvPr>
          <p:cNvSpPr txBox="1"/>
          <p:nvPr/>
        </p:nvSpPr>
        <p:spPr>
          <a:xfrm>
            <a:off x="6345382" y="282632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 name="TextBox 8">
            <a:extLst>
              <a:ext uri="{FF2B5EF4-FFF2-40B4-BE49-F238E27FC236}">
                <a16:creationId xmlns:a16="http://schemas.microsoft.com/office/drawing/2014/main" id="{DF104DE5-1BFD-0B41-B101-0E8508205943}"/>
              </a:ext>
            </a:extLst>
          </p:cNvPr>
          <p:cNvSpPr txBox="1"/>
          <p:nvPr/>
        </p:nvSpPr>
        <p:spPr>
          <a:xfrm>
            <a:off x="5777345" y="26046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9" name="Freeform 98">
            <a:extLst>
              <a:ext uri="{FF2B5EF4-FFF2-40B4-BE49-F238E27FC236}">
                <a16:creationId xmlns:a16="http://schemas.microsoft.com/office/drawing/2014/main" id="{A78C9844-10A1-AE42-823B-45992CA91C03}"/>
              </a:ext>
            </a:extLst>
          </p:cNvPr>
          <p:cNvSpPr/>
          <p:nvPr/>
        </p:nvSpPr>
        <p:spPr>
          <a:xfrm>
            <a:off x="5274874" y="307510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0" name="TextBox 9">
            <a:extLst>
              <a:ext uri="{FF2B5EF4-FFF2-40B4-BE49-F238E27FC236}">
                <a16:creationId xmlns:a16="http://schemas.microsoft.com/office/drawing/2014/main" id="{D64CFEEF-940F-6143-91DC-A435C754F5B5}"/>
              </a:ext>
            </a:extLst>
          </p:cNvPr>
          <p:cNvSpPr txBox="1"/>
          <p:nvPr/>
        </p:nvSpPr>
        <p:spPr>
          <a:xfrm>
            <a:off x="5583382" y="357447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1" name="TextBox 10">
            <a:extLst>
              <a:ext uri="{FF2B5EF4-FFF2-40B4-BE49-F238E27FC236}">
                <a16:creationId xmlns:a16="http://schemas.microsoft.com/office/drawing/2014/main" id="{4F18A9EB-A1B4-2744-84D8-BFF8571762D5}"/>
              </a:ext>
            </a:extLst>
          </p:cNvPr>
          <p:cNvSpPr txBox="1"/>
          <p:nvPr/>
        </p:nvSpPr>
        <p:spPr>
          <a:xfrm>
            <a:off x="5514109" y="362989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4" name="Group 13">
            <a:extLst>
              <a:ext uri="{FF2B5EF4-FFF2-40B4-BE49-F238E27FC236}">
                <a16:creationId xmlns:a16="http://schemas.microsoft.com/office/drawing/2014/main" id="{AF9B8778-FA46-2E46-A80C-11CF2DD254A1}"/>
              </a:ext>
            </a:extLst>
          </p:cNvPr>
          <p:cNvGrpSpPr/>
          <p:nvPr/>
        </p:nvGrpSpPr>
        <p:grpSpPr>
          <a:xfrm>
            <a:off x="269682" y="1097874"/>
            <a:ext cx="11853469" cy="4115526"/>
            <a:chOff x="269682" y="1097874"/>
            <a:chExt cx="11853469" cy="4115526"/>
          </a:xfrm>
        </p:grpSpPr>
        <p:sp>
          <p:nvSpPr>
            <p:cNvPr id="97" name="Freeform 96">
              <a:extLst>
                <a:ext uri="{FF2B5EF4-FFF2-40B4-BE49-F238E27FC236}">
                  <a16:creationId xmlns:a16="http://schemas.microsoft.com/office/drawing/2014/main" id="{88034CC8-A0E5-C341-9A96-0BA0353A4D4C}"/>
                </a:ext>
              </a:extLst>
            </p:cNvPr>
            <p:cNvSpPr/>
            <p:nvPr/>
          </p:nvSpPr>
          <p:spPr>
            <a:xfrm>
              <a:off x="7546474" y="2160470"/>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Focus on understandable and actionable features</a:t>
              </a:r>
            </a:p>
          </p:txBody>
        </p:sp>
        <p:grpSp>
          <p:nvGrpSpPr>
            <p:cNvPr id="13" name="Group 12">
              <a:extLst>
                <a:ext uri="{FF2B5EF4-FFF2-40B4-BE49-F238E27FC236}">
                  <a16:creationId xmlns:a16="http://schemas.microsoft.com/office/drawing/2014/main" id="{25CC8DD2-F0DB-6D48-9DB4-1AACF843AF29}"/>
                </a:ext>
              </a:extLst>
            </p:cNvPr>
            <p:cNvGrpSpPr/>
            <p:nvPr/>
          </p:nvGrpSpPr>
          <p:grpSpPr>
            <a:xfrm>
              <a:off x="269682" y="1097874"/>
              <a:ext cx="11853469" cy="4115526"/>
              <a:chOff x="269682" y="1097874"/>
              <a:chExt cx="11853469" cy="4115526"/>
            </a:xfrm>
          </p:grpSpPr>
          <p:sp>
            <p:nvSpPr>
              <p:cNvPr id="98" name="Freeform 97">
                <a:extLst>
                  <a:ext uri="{FF2B5EF4-FFF2-40B4-BE49-F238E27FC236}">
                    <a16:creationId xmlns:a16="http://schemas.microsoft.com/office/drawing/2014/main" id="{1BB95722-1965-8C43-96AF-A87154689F60}"/>
                  </a:ext>
                </a:extLst>
              </p:cNvPr>
              <p:cNvSpPr/>
              <p:nvPr/>
            </p:nvSpPr>
            <p:spPr>
              <a:xfrm>
                <a:off x="5288248" y="2134404"/>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big problem </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after using our Regex Filter.</a:t>
                </a:r>
              </a:p>
            </p:txBody>
          </p:sp>
          <p:grpSp>
            <p:nvGrpSpPr>
              <p:cNvPr id="4" name="Group 3">
                <a:extLst>
                  <a:ext uri="{FF2B5EF4-FFF2-40B4-BE49-F238E27FC236}">
                    <a16:creationId xmlns:a16="http://schemas.microsoft.com/office/drawing/2014/main" id="{99AAEEDA-E065-6F48-AA35-791AB70E0CE1}"/>
                  </a:ext>
                </a:extLst>
              </p:cNvPr>
              <p:cNvGrpSpPr/>
              <p:nvPr/>
            </p:nvGrpSpPr>
            <p:grpSpPr>
              <a:xfrm>
                <a:off x="269682" y="1097874"/>
                <a:ext cx="11853469" cy="4115526"/>
                <a:chOff x="269682" y="1097874"/>
                <a:chExt cx="11853469" cy="4115526"/>
              </a:xfrm>
            </p:grpSpPr>
            <p:grpSp>
              <p:nvGrpSpPr>
                <p:cNvPr id="5" name="Group 4">
                  <a:extLst>
                    <a:ext uri="{FF2B5EF4-FFF2-40B4-BE49-F238E27FC236}">
                      <a16:creationId xmlns:a16="http://schemas.microsoft.com/office/drawing/2014/main" id="{F536745C-BAFB-CD49-9350-8CD35969C4D5}"/>
                    </a:ext>
                  </a:extLst>
                </p:cNvPr>
                <p:cNvGrpSpPr/>
                <p:nvPr/>
              </p:nvGrpSpPr>
              <p:grpSpPr>
                <a:xfrm>
                  <a:off x="269682" y="1097874"/>
                  <a:ext cx="11853469" cy="4115526"/>
                  <a:chOff x="196945" y="1139983"/>
                  <a:chExt cx="11853469" cy="4115526"/>
                </a:xfrm>
              </p:grpSpPr>
              <p:grpSp>
                <p:nvGrpSpPr>
                  <p:cNvPr id="12" name="Group 11">
                    <a:extLst>
                      <a:ext uri="{FF2B5EF4-FFF2-40B4-BE49-F238E27FC236}">
                        <a16:creationId xmlns:a16="http://schemas.microsoft.com/office/drawing/2014/main" id="{5D89E63A-35D4-8940-A8A5-6299D27FB5DF}"/>
                      </a:ext>
                    </a:extLst>
                  </p:cNvPr>
                  <p:cNvGrpSpPr/>
                  <p:nvPr/>
                </p:nvGrpSpPr>
                <p:grpSpPr>
                  <a:xfrm>
                    <a:off x="196945" y="1143155"/>
                    <a:ext cx="9377767" cy="4057566"/>
                    <a:chOff x="474047" y="1141342"/>
                    <a:chExt cx="11420653" cy="1942434"/>
                  </a:xfrm>
                </p:grpSpPr>
                <p:sp>
                  <p:nvSpPr>
                    <p:cNvPr id="15" name="Freeform 14">
                      <a:extLst>
                        <a:ext uri="{FF2B5EF4-FFF2-40B4-BE49-F238E27FC236}">
                          <a16:creationId xmlns:a16="http://schemas.microsoft.com/office/drawing/2014/main" id="{655B5C23-2710-BC4C-A54B-ADFE32F717F7}"/>
                        </a:ext>
                      </a:extLst>
                    </p:cNvPr>
                    <p:cNvSpPr/>
                    <p:nvPr/>
                  </p:nvSpPr>
                  <p:spPr>
                    <a:xfrm>
                      <a:off x="474047" y="1141342"/>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Sifting out Cyber-Related Data:</a:t>
                      </a:r>
                    </a:p>
                  </p:txBody>
                </p:sp>
                <p:sp>
                  <p:nvSpPr>
                    <p:cNvPr id="16" name="Cube 15">
                      <a:extLst>
                        <a:ext uri="{FF2B5EF4-FFF2-40B4-BE49-F238E27FC236}">
                          <a16:creationId xmlns:a16="http://schemas.microsoft.com/office/drawing/2014/main" id="{26AF7A0A-E758-004E-9ADD-5E37E4E57D90}"/>
                        </a:ext>
                      </a:extLst>
                    </p:cNvPr>
                    <p:cNvSpPr/>
                    <p:nvPr/>
                  </p:nvSpPr>
                  <p:spPr>
                    <a:xfrm>
                      <a:off x="474464" y="1842244"/>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a:extLst>
                        <a:ext uri="{FF2B5EF4-FFF2-40B4-BE49-F238E27FC236}">
                          <a16:creationId xmlns:a16="http://schemas.microsoft.com/office/drawing/2014/main" id="{AFB8D6D8-2536-9841-AA33-176D1FA1F211}"/>
                        </a:ext>
                      </a:extLst>
                    </p:cNvPr>
                    <p:cNvSpPr/>
                    <p:nvPr/>
                  </p:nvSpPr>
                  <p:spPr>
                    <a:xfrm>
                      <a:off x="675466" y="1659431"/>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Database is vast and multi-faceted.</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8" name="Cube 17">
                      <a:extLst>
                        <a:ext uri="{FF2B5EF4-FFF2-40B4-BE49-F238E27FC236}">
                          <a16:creationId xmlns:a16="http://schemas.microsoft.com/office/drawing/2014/main" id="{6595287A-1EFA-5E4D-A235-FAA9DA692BBF}"/>
                        </a:ext>
                      </a:extLst>
                    </p:cNvPr>
                    <p:cNvSpPr/>
                    <p:nvPr/>
                  </p:nvSpPr>
                  <p:spPr>
                    <a:xfrm>
                      <a:off x="474464" y="2283603"/>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18">
                      <a:extLst>
                        <a:ext uri="{FF2B5EF4-FFF2-40B4-BE49-F238E27FC236}">
                          <a16:creationId xmlns:a16="http://schemas.microsoft.com/office/drawing/2014/main" id="{1057BFCD-82B3-E54B-A913-34AADA9FF87B}"/>
                        </a:ext>
                      </a:extLst>
                    </p:cNvPr>
                    <p:cNvSpPr/>
                    <p:nvPr/>
                  </p:nvSpPr>
                  <p:spPr>
                    <a:xfrm>
                      <a:off x="685812" y="208887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Regex</a:t>
                      </a:r>
                    </a:p>
                  </p:txBody>
                </p:sp>
                <p:sp>
                  <p:nvSpPr>
                    <p:cNvPr id="20" name="Cube 19">
                      <a:extLst>
                        <a:ext uri="{FF2B5EF4-FFF2-40B4-BE49-F238E27FC236}">
                          <a16:creationId xmlns:a16="http://schemas.microsoft.com/office/drawing/2014/main" id="{8FD0A6C5-CCA9-8944-B8E1-F377741C9451}"/>
                        </a:ext>
                      </a:extLst>
                    </p:cNvPr>
                    <p:cNvSpPr/>
                    <p:nvPr/>
                  </p:nvSpPr>
                  <p:spPr>
                    <a:xfrm>
                      <a:off x="474464" y="271799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47D6AAD4-8998-F445-A976-A3D72EFF73E6}"/>
                        </a:ext>
                      </a:extLst>
                    </p:cNvPr>
                    <p:cNvSpPr/>
                    <p:nvPr/>
                  </p:nvSpPr>
                  <p:spPr>
                    <a:xfrm>
                      <a:off x="675466" y="2565052"/>
                      <a:ext cx="2528008" cy="46677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Regex function might not catch all instances - decreasing accuracy</a:t>
                      </a:r>
                    </a:p>
                  </p:txBody>
                </p:sp>
                <p:sp>
                  <p:nvSpPr>
                    <p:cNvPr id="24" name="Freeform 23">
                      <a:extLst>
                        <a:ext uri="{FF2B5EF4-FFF2-40B4-BE49-F238E27FC236}">
                          <a16:creationId xmlns:a16="http://schemas.microsoft.com/office/drawing/2014/main" id="{88A15E8D-8F09-FD47-B408-A6387762C507}"/>
                        </a:ext>
                      </a:extLst>
                    </p:cNvPr>
                    <p:cNvSpPr/>
                    <p:nvPr/>
                  </p:nvSpPr>
                  <p:spPr>
                    <a:xfrm>
                      <a:off x="3340456"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Splitting Train/Test Data:</a:t>
                      </a:r>
                    </a:p>
                  </p:txBody>
                </p:sp>
                <p:sp>
                  <p:nvSpPr>
                    <p:cNvPr id="25" name="Cube 24">
                      <a:extLst>
                        <a:ext uri="{FF2B5EF4-FFF2-40B4-BE49-F238E27FC236}">
                          <a16:creationId xmlns:a16="http://schemas.microsoft.com/office/drawing/2014/main" id="{189A5FB7-13ED-9A4A-B916-B70FF6D9E756}"/>
                        </a:ext>
                      </a:extLst>
                    </p:cNvPr>
                    <p:cNvSpPr/>
                    <p:nvPr/>
                  </p:nvSpPr>
                  <p:spPr>
                    <a:xfrm>
                      <a:off x="3414504" y="1810602"/>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reeform 25">
                      <a:extLst>
                        <a:ext uri="{FF2B5EF4-FFF2-40B4-BE49-F238E27FC236}">
                          <a16:creationId xmlns:a16="http://schemas.microsoft.com/office/drawing/2014/main" id="{6E1F25ED-B769-834A-B943-FD2C6B52276E}"/>
                        </a:ext>
                      </a:extLst>
                    </p:cNvPr>
                    <p:cNvSpPr/>
                    <p:nvPr/>
                  </p:nvSpPr>
                  <p:spPr>
                    <a:xfrm>
                      <a:off x="3615506" y="1636030"/>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Prevents over-fitting</a:t>
                      </a:r>
                    </a:p>
                  </p:txBody>
                </p:sp>
                <p:sp>
                  <p:nvSpPr>
                    <p:cNvPr id="27" name="Cube 26">
                      <a:extLst>
                        <a:ext uri="{FF2B5EF4-FFF2-40B4-BE49-F238E27FC236}">
                          <a16:creationId xmlns:a16="http://schemas.microsoft.com/office/drawing/2014/main" id="{22097EFF-E168-5D42-AFCA-B8AAA80E2F41}"/>
                        </a:ext>
                      </a:extLst>
                    </p:cNvPr>
                    <p:cNvSpPr/>
                    <p:nvPr/>
                  </p:nvSpPr>
                  <p:spPr>
                    <a:xfrm>
                      <a:off x="3414504" y="2278072"/>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27">
                      <a:extLst>
                        <a:ext uri="{FF2B5EF4-FFF2-40B4-BE49-F238E27FC236}">
                          <a16:creationId xmlns:a16="http://schemas.microsoft.com/office/drawing/2014/main" id="{F172FEEF-CEE2-9C43-A6A8-74ABA607B6DD}"/>
                        </a:ext>
                      </a:extLst>
                    </p:cNvPr>
                    <p:cNvSpPr/>
                    <p:nvPr/>
                  </p:nvSpPr>
                  <p:spPr>
                    <a:xfrm>
                      <a:off x="3605160" y="2092331"/>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Provides realistic and reliable scoring</a:t>
                      </a:r>
                    </a:p>
                  </p:txBody>
                </p:sp>
                <p:sp>
                  <p:nvSpPr>
                    <p:cNvPr id="29" name="Cube 28">
                      <a:extLst>
                        <a:ext uri="{FF2B5EF4-FFF2-40B4-BE49-F238E27FC236}">
                          <a16:creationId xmlns:a16="http://schemas.microsoft.com/office/drawing/2014/main" id="{8F61512D-F3AF-2542-946E-4F78D4228887}"/>
                        </a:ext>
                      </a:extLst>
                    </p:cNvPr>
                    <p:cNvSpPr/>
                    <p:nvPr/>
                  </p:nvSpPr>
                  <p:spPr>
                    <a:xfrm>
                      <a:off x="3414504" y="274554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Freeform 29">
                      <a:extLst>
                        <a:ext uri="{FF2B5EF4-FFF2-40B4-BE49-F238E27FC236}">
                          <a16:creationId xmlns:a16="http://schemas.microsoft.com/office/drawing/2014/main" id="{26994763-7935-5A44-A19B-E64DA01BF4C5}"/>
                        </a:ext>
                      </a:extLst>
                    </p:cNvPr>
                    <p:cNvSpPr/>
                    <p:nvPr/>
                  </p:nvSpPr>
                  <p:spPr>
                    <a:xfrm>
                      <a:off x="3603436" y="2565864"/>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0"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Produces safer models for implementation</a:t>
                      </a:r>
                    </a:p>
                  </p:txBody>
                </p:sp>
                <p:sp>
                  <p:nvSpPr>
                    <p:cNvPr id="34" name="Freeform 33">
                      <a:extLst>
                        <a:ext uri="{FF2B5EF4-FFF2-40B4-BE49-F238E27FC236}">
                          <a16:creationId xmlns:a16="http://schemas.microsoft.com/office/drawing/2014/main" id="{B650B1BD-E343-4E4D-B852-6F13AC6B42FC}"/>
                        </a:ext>
                      </a:extLst>
                    </p:cNvPr>
                    <p:cNvSpPr/>
                    <p:nvPr/>
                  </p:nvSpPr>
                  <p:spPr>
                    <a:xfrm>
                      <a:off x="6206868"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Removing Null </a:t>
                      </a:r>
                    </a:p>
                    <a:p>
                      <a:pPr marL="0" lvl="0" indent="0" algn="ctr" defTabSz="680085">
                        <a:lnSpc>
                          <a:spcPct val="90000"/>
                        </a:lnSpc>
                        <a:spcBef>
                          <a:spcPct val="0"/>
                        </a:spcBef>
                        <a:spcAft>
                          <a:spcPct val="35000"/>
                        </a:spcAft>
                        <a:buNone/>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Values:</a:t>
                      </a:r>
                      <a:endPar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endParaRPr>
                    </a:p>
                  </p:txBody>
                </p:sp>
                <p:sp>
                  <p:nvSpPr>
                    <p:cNvPr id="35" name="Cube 34">
                      <a:extLst>
                        <a:ext uri="{FF2B5EF4-FFF2-40B4-BE49-F238E27FC236}">
                          <a16:creationId xmlns:a16="http://schemas.microsoft.com/office/drawing/2014/main" id="{30174998-56E0-2644-AFA0-492FDE9C6AF5}"/>
                        </a:ext>
                      </a:extLst>
                    </p:cNvPr>
                    <p:cNvSpPr/>
                    <p:nvPr/>
                  </p:nvSpPr>
                  <p:spPr>
                    <a:xfrm>
                      <a:off x="6268630" y="180910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Cube 36">
                      <a:extLst>
                        <a:ext uri="{FF2B5EF4-FFF2-40B4-BE49-F238E27FC236}">
                          <a16:creationId xmlns:a16="http://schemas.microsoft.com/office/drawing/2014/main" id="{207DF7F1-88B2-DF44-96A9-C35B3800FD7A}"/>
                        </a:ext>
                      </a:extLst>
                    </p:cNvPr>
                    <p:cNvSpPr/>
                    <p:nvPr/>
                  </p:nvSpPr>
                  <p:spPr>
                    <a:xfrm>
                      <a:off x="6268630" y="227657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37">
                      <a:extLst>
                        <a:ext uri="{FF2B5EF4-FFF2-40B4-BE49-F238E27FC236}">
                          <a16:creationId xmlns:a16="http://schemas.microsoft.com/office/drawing/2014/main" id="{C2B5DF6F-DDEF-2D4E-AAD9-F8F9BD77D10D}"/>
                        </a:ext>
                      </a:extLst>
                    </p:cNvPr>
                    <p:cNvSpPr/>
                    <p:nvPr/>
                  </p:nvSpPr>
                  <p:spPr>
                    <a:xfrm>
                      <a:off x="6469631" y="2096894"/>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9" name="Cube 38">
                      <a:extLst>
                        <a:ext uri="{FF2B5EF4-FFF2-40B4-BE49-F238E27FC236}">
                          <a16:creationId xmlns:a16="http://schemas.microsoft.com/office/drawing/2014/main" id="{3151EFD7-A2DB-BB45-AB68-3F1D739FA9DA}"/>
                        </a:ext>
                      </a:extLst>
                    </p:cNvPr>
                    <p:cNvSpPr/>
                    <p:nvPr/>
                  </p:nvSpPr>
                  <p:spPr>
                    <a:xfrm>
                      <a:off x="6268630" y="2744039"/>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39">
                      <a:extLst>
                        <a:ext uri="{FF2B5EF4-FFF2-40B4-BE49-F238E27FC236}">
                          <a16:creationId xmlns:a16="http://schemas.microsoft.com/office/drawing/2014/main" id="{5337B02E-A01B-3841-8A0B-1C13840C3FD8}"/>
                        </a:ext>
                      </a:extLst>
                    </p:cNvPr>
                    <p:cNvSpPr/>
                    <p:nvPr/>
                  </p:nvSpPr>
                  <p:spPr>
                    <a:xfrm>
                      <a:off x="6479659" y="256436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3" name="Freeform 42">
                      <a:extLst>
                        <a:ext uri="{FF2B5EF4-FFF2-40B4-BE49-F238E27FC236}">
                          <a16:creationId xmlns:a16="http://schemas.microsoft.com/office/drawing/2014/main" id="{50D85D1E-F042-C043-AC69-B5E1C4F0F7F3}"/>
                        </a:ext>
                      </a:extLst>
                    </p:cNvPr>
                    <p:cNvSpPr/>
                    <p:nvPr/>
                  </p:nvSpPr>
                  <p:spPr>
                    <a:xfrm>
                      <a:off x="9073279"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lvl="0" algn="ctr" defTabSz="680085">
                        <a:lnSpc>
                          <a:spcPct val="90000"/>
                        </a:lnSpc>
                        <a:spcBef>
                          <a:spcPct val="0"/>
                        </a:spcBef>
                        <a:spcAft>
                          <a:spcPct val="35000"/>
                        </a:spcAft>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Selecting Primary Features:</a:t>
                      </a:r>
                    </a:p>
                  </p:txBody>
                </p:sp>
                <p:sp>
                  <p:nvSpPr>
                    <p:cNvPr id="44" name="Cube 43">
                      <a:extLst>
                        <a:ext uri="{FF2B5EF4-FFF2-40B4-BE49-F238E27FC236}">
                          <a16:creationId xmlns:a16="http://schemas.microsoft.com/office/drawing/2014/main" id="{F834263D-50A9-2D40-BDA7-6EB1B5BA90CF}"/>
                        </a:ext>
                      </a:extLst>
                    </p:cNvPr>
                    <p:cNvSpPr/>
                    <p:nvPr/>
                  </p:nvSpPr>
                  <p:spPr>
                    <a:xfrm>
                      <a:off x="9135041" y="1815706"/>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Cube 45">
                      <a:extLst>
                        <a:ext uri="{FF2B5EF4-FFF2-40B4-BE49-F238E27FC236}">
                          <a16:creationId xmlns:a16="http://schemas.microsoft.com/office/drawing/2014/main" id="{335F3C7F-A25E-4642-B036-364BA6F4D75F}"/>
                        </a:ext>
                      </a:extLst>
                    </p:cNvPr>
                    <p:cNvSpPr/>
                    <p:nvPr/>
                  </p:nvSpPr>
                  <p:spPr>
                    <a:xfrm>
                      <a:off x="9135041" y="2283176"/>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7" name="Freeform 46">
                      <a:extLst>
                        <a:ext uri="{FF2B5EF4-FFF2-40B4-BE49-F238E27FC236}">
                          <a16:creationId xmlns:a16="http://schemas.microsoft.com/office/drawing/2014/main" id="{87ECCD17-0BED-B344-955F-C3464455E386}"/>
                        </a:ext>
                      </a:extLst>
                    </p:cNvPr>
                    <p:cNvSpPr/>
                    <p:nvPr/>
                  </p:nvSpPr>
                  <p:spPr>
                    <a:xfrm>
                      <a:off x="9355880" y="210527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translatable across potential audiences</a:t>
                      </a:r>
                    </a:p>
                  </p:txBody>
                </p:sp>
                <p:sp>
                  <p:nvSpPr>
                    <p:cNvPr id="48" name="Cube 47">
                      <a:extLst>
                        <a:ext uri="{FF2B5EF4-FFF2-40B4-BE49-F238E27FC236}">
                          <a16:creationId xmlns:a16="http://schemas.microsoft.com/office/drawing/2014/main" id="{B15A1959-8E58-DF43-A8A1-DC99E3228F39}"/>
                        </a:ext>
                      </a:extLst>
                    </p:cNvPr>
                    <p:cNvSpPr/>
                    <p:nvPr/>
                  </p:nvSpPr>
                  <p:spPr>
                    <a:xfrm>
                      <a:off x="9135040" y="2750645"/>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Freeform 48">
                      <a:extLst>
                        <a:ext uri="{FF2B5EF4-FFF2-40B4-BE49-F238E27FC236}">
                          <a16:creationId xmlns:a16="http://schemas.microsoft.com/office/drawing/2014/main" id="{6E7A3D8B-631C-F043-A8E8-3B23E6FE397F}"/>
                        </a:ext>
                      </a:extLst>
                    </p:cNvPr>
                    <p:cNvSpPr/>
                    <p:nvPr/>
                  </p:nvSpPr>
                  <p:spPr>
                    <a:xfrm>
                      <a:off x="9355881" y="2554724"/>
                      <a:ext cx="2538819" cy="52905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Numerically significant (i.e. no human-assigned numeric categorizations).</a:t>
                      </a:r>
                    </a:p>
                  </p:txBody>
                </p:sp>
              </p:grpSp>
              <p:sp>
                <p:nvSpPr>
                  <p:cNvPr id="87" name="Freeform 86">
                    <a:extLst>
                      <a:ext uri="{FF2B5EF4-FFF2-40B4-BE49-F238E27FC236}">
                        <a16:creationId xmlns:a16="http://schemas.microsoft.com/office/drawing/2014/main" id="{ABEEAD82-55E9-1045-9EC6-FC2A40A3B00E}"/>
                      </a:ext>
                    </a:extLst>
                  </p:cNvPr>
                  <p:cNvSpPr/>
                  <p:nvPr/>
                </p:nvSpPr>
                <p:spPr>
                  <a:xfrm>
                    <a:off x="9590099" y="1139983"/>
                    <a:ext cx="2241597" cy="84988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Value-Filtering:</a:t>
                    </a:r>
                  </a:p>
                </p:txBody>
              </p:sp>
              <p:sp>
                <p:nvSpPr>
                  <p:cNvPr id="88" name="Cube 87">
                    <a:extLst>
                      <a:ext uri="{FF2B5EF4-FFF2-40B4-BE49-F238E27FC236}">
                        <a16:creationId xmlns:a16="http://schemas.microsoft.com/office/drawing/2014/main" id="{F8FCE3AD-5B54-C64A-845E-4E2202C8BCAF}"/>
                      </a:ext>
                    </a:extLst>
                  </p:cNvPr>
                  <p:cNvSpPr/>
                  <p:nvPr/>
                </p:nvSpPr>
                <p:spPr>
                  <a:xfrm>
                    <a:off x="9640813" y="2548665"/>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9" name="Freeform 88">
                    <a:extLst>
                      <a:ext uri="{FF2B5EF4-FFF2-40B4-BE49-F238E27FC236}">
                        <a16:creationId xmlns:a16="http://schemas.microsoft.com/office/drawing/2014/main" id="{EFBE10F8-B1DB-6648-BA0E-37F8EC777EF1}"/>
                      </a:ext>
                    </a:extLst>
                  </p:cNvPr>
                  <p:cNvSpPr/>
                  <p:nvPr/>
                </p:nvSpPr>
                <p:spPr>
                  <a:xfrm>
                    <a:off x="9805859" y="220257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Prepares data for later modeling</a:t>
                    </a:r>
                  </a:p>
                </p:txBody>
              </p:sp>
              <p:sp>
                <p:nvSpPr>
                  <p:cNvPr id="90" name="Cube 89">
                    <a:extLst>
                      <a:ext uri="{FF2B5EF4-FFF2-40B4-BE49-F238E27FC236}">
                        <a16:creationId xmlns:a16="http://schemas.microsoft.com/office/drawing/2014/main" id="{6EF3B2D7-0C26-1545-9A5A-8A9E55F36EAB}"/>
                      </a:ext>
                    </a:extLst>
                  </p:cNvPr>
                  <p:cNvSpPr/>
                  <p:nvPr/>
                </p:nvSpPr>
                <p:spPr>
                  <a:xfrm>
                    <a:off x="9640813" y="3525167"/>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Freeform 90">
                    <a:extLst>
                      <a:ext uri="{FF2B5EF4-FFF2-40B4-BE49-F238E27FC236}">
                        <a16:creationId xmlns:a16="http://schemas.microsoft.com/office/drawing/2014/main" id="{E7EEDB49-82C5-294E-B527-E3E2014DFE74}"/>
                      </a:ext>
                    </a:extLst>
                  </p:cNvPr>
                  <p:cNvSpPr/>
                  <p:nvPr/>
                </p:nvSpPr>
                <p:spPr>
                  <a:xfrm>
                    <a:off x="9805860" y="3144468"/>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Condenses values for feature-selection algorithm</a:t>
                    </a:r>
                  </a:p>
                </p:txBody>
              </p:sp>
              <p:sp>
                <p:nvSpPr>
                  <p:cNvPr id="92" name="Cube 91">
                    <a:extLst>
                      <a:ext uri="{FF2B5EF4-FFF2-40B4-BE49-F238E27FC236}">
                        <a16:creationId xmlns:a16="http://schemas.microsoft.com/office/drawing/2014/main" id="{11FC1C96-FC9C-904B-A109-CE0FA266299E}"/>
                      </a:ext>
                    </a:extLst>
                  </p:cNvPr>
                  <p:cNvSpPr/>
                  <p:nvPr/>
                </p:nvSpPr>
                <p:spPr>
                  <a:xfrm>
                    <a:off x="9640812" y="4501667"/>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4" name="Freeform 93">
                    <a:extLst>
                      <a:ext uri="{FF2B5EF4-FFF2-40B4-BE49-F238E27FC236}">
                        <a16:creationId xmlns:a16="http://schemas.microsoft.com/office/drawing/2014/main" id="{7637FAF3-2B79-2D44-9E02-5ADF43AA5DD3}"/>
                      </a:ext>
                    </a:extLst>
                  </p:cNvPr>
                  <p:cNvSpPr/>
                  <p:nvPr/>
                </p:nvSpPr>
                <p:spPr>
                  <a:xfrm>
                    <a:off x="9813936" y="4122974"/>
                    <a:ext cx="2236478" cy="113253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Keeps data comprehensible for humans while maintaining flexibility for machines/computers</a:t>
                    </a:r>
                  </a:p>
                </p:txBody>
              </p:sp>
            </p:grpSp>
            <p:sp>
              <p:nvSpPr>
                <p:cNvPr id="100" name="Freeform 99">
                  <a:extLst>
                    <a:ext uri="{FF2B5EF4-FFF2-40B4-BE49-F238E27FC236}">
                      <a16:creationId xmlns:a16="http://schemas.microsoft.com/office/drawing/2014/main" id="{E0540A3D-04F0-044D-9819-AA8036D8ADA3}"/>
                    </a:ext>
                  </a:extLst>
                </p:cNvPr>
                <p:cNvSpPr/>
                <p:nvPr/>
              </p:nvSpPr>
              <p:spPr>
                <a:xfrm>
                  <a:off x="5304577" y="4069895"/>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Did not have to drop too many values completely.</a:t>
                  </a:r>
                </a:p>
              </p:txBody>
            </p:sp>
            <p:sp>
              <p:nvSpPr>
                <p:cNvPr id="101" name="Freeform 100">
                  <a:extLst>
                    <a:ext uri="{FF2B5EF4-FFF2-40B4-BE49-F238E27FC236}">
                      <a16:creationId xmlns:a16="http://schemas.microsoft.com/office/drawing/2014/main" id="{195F3E03-4466-9F4F-8D84-A2CB2DA5C994}"/>
                    </a:ext>
                  </a:extLst>
                </p:cNvPr>
                <p:cNvSpPr/>
                <p:nvPr/>
              </p:nvSpPr>
              <p:spPr>
                <a:xfrm>
                  <a:off x="5288248" y="310235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Primarily focused on replacing values with ‘Unknown’</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grpSp>
    </p:spTree>
    <p:extLst>
      <p:ext uri="{BB962C8B-B14F-4D97-AF65-F5344CB8AC3E}">
        <p14:creationId xmlns:p14="http://schemas.microsoft.com/office/powerpoint/2010/main" val="215508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
                                        </p:tgtEl>
                                        <p:attrNameLst>
                                          <p:attrName>ppt_x</p:attrName>
                                        </p:attrNameLst>
                                      </p:cBhvr>
                                      <p:tavLst>
                                        <p:tav tm="0">
                                          <p:val>
                                            <p:strVal val="ppt_x"/>
                                          </p:val>
                                        </p:tav>
                                        <p:tav tm="100000">
                                          <p:val>
                                            <p:strVal val="ppt_x"/>
                                          </p:val>
                                        </p:tav>
                                      </p:tavLst>
                                    </p:anim>
                                    <p:anim calcmode="lin" valueType="num">
                                      <p:cBhvr additive="base">
                                        <p:cTn id="12" dur="500"/>
                                        <p:tgtEl>
                                          <p:spTgt spid="3"/>
                                        </p:tgtEl>
                                        <p:attrNameLst>
                                          <p:attrName>ppt_y</p:attrName>
                                        </p:attrNameLst>
                                      </p:cBhvr>
                                      <p:tavLst>
                                        <p:tav tm="0">
                                          <p:val>
                                            <p:strVal val="ppt_y"/>
                                          </p:val>
                                        </p:tav>
                                        <p:tav tm="100000">
                                          <p:val>
                                            <p:strVal val="1+ppt_h/2"/>
                                          </p:val>
                                        </p:tav>
                                      </p:tavLst>
                                    </p:anim>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9CB5C524-2A25-D24F-BE74-704D1AE34C30}"/>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9CD42-AB8B-464F-81CB-E8A381B458CB}"/>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grpSp>
        <p:nvGrpSpPr>
          <p:cNvPr id="2" name="Group 1">
            <a:extLst>
              <a:ext uri="{FF2B5EF4-FFF2-40B4-BE49-F238E27FC236}">
                <a16:creationId xmlns:a16="http://schemas.microsoft.com/office/drawing/2014/main" id="{8689F90C-2AF8-AD4E-B161-EAA4564B6567}"/>
              </a:ext>
            </a:extLst>
          </p:cNvPr>
          <p:cNvGrpSpPr/>
          <p:nvPr/>
        </p:nvGrpSpPr>
        <p:grpSpPr>
          <a:xfrm>
            <a:off x="374451" y="1371420"/>
            <a:ext cx="2840493" cy="4922966"/>
            <a:chOff x="594524" y="1600917"/>
            <a:chExt cx="2840493" cy="4922966"/>
          </a:xfrm>
        </p:grpSpPr>
        <p:sp>
          <p:nvSpPr>
            <p:cNvPr id="9" name="Freeform 8">
              <a:extLst>
                <a:ext uri="{FF2B5EF4-FFF2-40B4-BE49-F238E27FC236}">
                  <a16:creationId xmlns:a16="http://schemas.microsoft.com/office/drawing/2014/main" id="{6C3A7EF4-5DAD-F746-BE4F-CC8B9BAB77CE}"/>
                </a:ext>
              </a:extLst>
            </p:cNvPr>
            <p:cNvSpPr/>
            <p:nvPr/>
          </p:nvSpPr>
          <p:spPr>
            <a:xfrm>
              <a:off x="604743" y="1600917"/>
              <a:ext cx="2809431" cy="652169"/>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Sifting out Cyber-Related Data:</a:t>
              </a:r>
            </a:p>
          </p:txBody>
        </p:sp>
        <p:sp>
          <p:nvSpPr>
            <p:cNvPr id="10" name="Cube 9">
              <a:extLst>
                <a:ext uri="{FF2B5EF4-FFF2-40B4-BE49-F238E27FC236}">
                  <a16:creationId xmlns:a16="http://schemas.microsoft.com/office/drawing/2014/main" id="{79E25760-63AF-EA46-A420-ECE5EAEE14E3}"/>
                </a:ext>
              </a:extLst>
            </p:cNvPr>
            <p:cNvSpPr/>
            <p:nvPr/>
          </p:nvSpPr>
          <p:spPr>
            <a:xfrm>
              <a:off x="605172" y="256009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Freeform 10">
              <a:extLst>
                <a:ext uri="{FF2B5EF4-FFF2-40B4-BE49-F238E27FC236}">
                  <a16:creationId xmlns:a16="http://schemas.microsoft.com/office/drawing/2014/main" id="{12780FC5-3E8E-2F43-8B55-079216C783DF}"/>
                </a:ext>
              </a:extLst>
            </p:cNvPr>
            <p:cNvSpPr/>
            <p:nvPr/>
          </p:nvSpPr>
          <p:spPr>
            <a:xfrm>
              <a:off x="812028" y="2267050"/>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Database is vast and multi-faceted (too large).</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3" name="Freeform 12">
              <a:extLst>
                <a:ext uri="{FF2B5EF4-FFF2-40B4-BE49-F238E27FC236}">
                  <a16:creationId xmlns:a16="http://schemas.microsoft.com/office/drawing/2014/main" id="{62FC636B-BB6B-A24C-AD7E-86FD80799D3D}"/>
                </a:ext>
              </a:extLst>
            </p:cNvPr>
            <p:cNvSpPr/>
            <p:nvPr/>
          </p:nvSpPr>
          <p:spPr>
            <a:xfrm>
              <a:off x="822246" y="3602464"/>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Regex</a:t>
              </a:r>
            </a:p>
          </p:txBody>
        </p:sp>
        <p:sp>
          <p:nvSpPr>
            <p:cNvPr id="14" name="Punched Tape 13">
              <a:extLst>
                <a:ext uri="{FF2B5EF4-FFF2-40B4-BE49-F238E27FC236}">
                  <a16:creationId xmlns:a16="http://schemas.microsoft.com/office/drawing/2014/main" id="{7C243431-A0E8-5742-A2D3-4887F6335D35}"/>
                </a:ext>
              </a:extLst>
            </p:cNvPr>
            <p:cNvSpPr/>
            <p:nvPr/>
          </p:nvSpPr>
          <p:spPr>
            <a:xfrm>
              <a:off x="615389" y="5255497"/>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Freeform 14">
              <a:extLst>
                <a:ext uri="{FF2B5EF4-FFF2-40B4-BE49-F238E27FC236}">
                  <a16:creationId xmlns:a16="http://schemas.microsoft.com/office/drawing/2014/main" id="{2329D79C-D09F-F54C-BB56-2119C1E6B2B6}"/>
                </a:ext>
              </a:extLst>
            </p:cNvPr>
            <p:cNvSpPr/>
            <p:nvPr/>
          </p:nvSpPr>
          <p:spPr>
            <a:xfrm>
              <a:off x="822246" y="5010345"/>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Regex function might not catch all instances - decreasing accuracy.</a:t>
              </a:r>
            </a:p>
          </p:txBody>
        </p:sp>
        <p:sp>
          <p:nvSpPr>
            <p:cNvPr id="17" name="Cube 16">
              <a:extLst>
                <a:ext uri="{FF2B5EF4-FFF2-40B4-BE49-F238E27FC236}">
                  <a16:creationId xmlns:a16="http://schemas.microsoft.com/office/drawing/2014/main" id="{37EBB21B-F6CA-A844-A156-0314BF8A6793}"/>
                </a:ext>
              </a:extLst>
            </p:cNvPr>
            <p:cNvSpPr/>
            <p:nvPr/>
          </p:nvSpPr>
          <p:spPr>
            <a:xfrm>
              <a:off x="594525" y="3227798"/>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17">
              <a:extLst>
                <a:ext uri="{FF2B5EF4-FFF2-40B4-BE49-F238E27FC236}">
                  <a16:creationId xmlns:a16="http://schemas.microsoft.com/office/drawing/2014/main" id="{4A1A88E3-8514-114B-A193-1AAB0E1185E8}"/>
                </a:ext>
              </a:extLst>
            </p:cNvPr>
            <p:cNvSpPr/>
            <p:nvPr/>
          </p:nvSpPr>
          <p:spPr>
            <a:xfrm>
              <a:off x="801381" y="2934757"/>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Filter allows us to focus on cyber-instances.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9" name="Cube 18">
              <a:extLst>
                <a:ext uri="{FF2B5EF4-FFF2-40B4-BE49-F238E27FC236}">
                  <a16:creationId xmlns:a16="http://schemas.microsoft.com/office/drawing/2014/main" id="{3673D384-4629-3B46-ACE7-BAEAAB408DCA}"/>
                </a:ext>
              </a:extLst>
            </p:cNvPr>
            <p:cNvSpPr/>
            <p:nvPr/>
          </p:nvSpPr>
          <p:spPr>
            <a:xfrm>
              <a:off x="605171" y="4554054"/>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Freeform 19">
              <a:extLst>
                <a:ext uri="{FF2B5EF4-FFF2-40B4-BE49-F238E27FC236}">
                  <a16:creationId xmlns:a16="http://schemas.microsoft.com/office/drawing/2014/main" id="{F4522994-76CF-FC45-B43F-D4756E7F6FFF}"/>
                </a:ext>
              </a:extLst>
            </p:cNvPr>
            <p:cNvSpPr/>
            <p:nvPr/>
          </p:nvSpPr>
          <p:spPr>
            <a:xfrm>
              <a:off x="812027" y="4261013"/>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Features: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 summary</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and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   </a:t>
              </a: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1" name="Cube 20">
              <a:extLst>
                <a:ext uri="{FF2B5EF4-FFF2-40B4-BE49-F238E27FC236}">
                  <a16:creationId xmlns:a16="http://schemas.microsoft.com/office/drawing/2014/main" id="{E2924733-26C2-0948-B849-9D0F3277F432}"/>
                </a:ext>
              </a:extLst>
            </p:cNvPr>
            <p:cNvSpPr/>
            <p:nvPr/>
          </p:nvSpPr>
          <p:spPr>
            <a:xfrm>
              <a:off x="594525" y="3889531"/>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2" name="Punched Tape 21">
              <a:extLst>
                <a:ext uri="{FF2B5EF4-FFF2-40B4-BE49-F238E27FC236}">
                  <a16:creationId xmlns:a16="http://schemas.microsoft.com/office/drawing/2014/main" id="{858BB96A-B662-D14C-842A-2CAA0607E3E3}"/>
                </a:ext>
              </a:extLst>
            </p:cNvPr>
            <p:cNvSpPr/>
            <p:nvPr/>
          </p:nvSpPr>
          <p:spPr>
            <a:xfrm>
              <a:off x="594524" y="6019703"/>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3" name="Freeform 22">
              <a:extLst>
                <a:ext uri="{FF2B5EF4-FFF2-40B4-BE49-F238E27FC236}">
                  <a16:creationId xmlns:a16="http://schemas.microsoft.com/office/drawing/2014/main" id="{0BDA172E-FDEB-4D4E-9EBF-3695BC764CCE}"/>
                </a:ext>
              </a:extLst>
            </p:cNvPr>
            <p:cNvSpPr/>
            <p:nvPr/>
          </p:nvSpPr>
          <p:spPr>
            <a:xfrm>
              <a:off x="801381" y="5774551"/>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Could also incorporate instances that are realistically unrelated.</a:t>
              </a:r>
            </a:p>
          </p:txBody>
        </p:sp>
      </p:grpSp>
      <p:pic>
        <p:nvPicPr>
          <p:cNvPr id="5" name="Picture 4">
            <a:extLst>
              <a:ext uri="{FF2B5EF4-FFF2-40B4-BE49-F238E27FC236}">
                <a16:creationId xmlns:a16="http://schemas.microsoft.com/office/drawing/2014/main" id="{FC5E85C6-A4EF-5845-9C86-EF33D48201CA}"/>
              </a:ext>
            </a:extLst>
          </p:cNvPr>
          <p:cNvPicPr>
            <a:picLocks noChangeAspect="1"/>
          </p:cNvPicPr>
          <p:nvPr/>
        </p:nvPicPr>
        <p:blipFill>
          <a:blip r:embed="rId2"/>
          <a:stretch>
            <a:fillRect/>
          </a:stretch>
        </p:blipFill>
        <p:spPr>
          <a:xfrm>
            <a:off x="4157662" y="1655884"/>
            <a:ext cx="7710395" cy="460813"/>
          </a:xfrm>
          <a:prstGeom prst="rect">
            <a:avLst/>
          </a:prstGeom>
          <a:ln w="22225" cmpd="thickThin">
            <a:solidFill>
              <a:schemeClr val="accent1">
                <a:lumMod val="75000"/>
                <a:alpha val="78000"/>
              </a:schemeClr>
            </a:solidFill>
          </a:ln>
        </p:spPr>
      </p:pic>
      <p:pic>
        <p:nvPicPr>
          <p:cNvPr id="31" name="Picture 30">
            <a:extLst>
              <a:ext uri="{FF2B5EF4-FFF2-40B4-BE49-F238E27FC236}">
                <a16:creationId xmlns:a16="http://schemas.microsoft.com/office/drawing/2014/main" id="{4FC7D041-73F8-2D47-BA26-03BAB4B02567}"/>
              </a:ext>
            </a:extLst>
          </p:cNvPr>
          <p:cNvPicPr>
            <a:picLocks noChangeAspect="1"/>
          </p:cNvPicPr>
          <p:nvPr/>
        </p:nvPicPr>
        <p:blipFill>
          <a:blip r:embed="rId3"/>
          <a:stretch>
            <a:fillRect/>
          </a:stretch>
        </p:blipFill>
        <p:spPr>
          <a:xfrm>
            <a:off x="4157662" y="3178840"/>
            <a:ext cx="7710396" cy="1185594"/>
          </a:xfrm>
          <a:prstGeom prst="rect">
            <a:avLst/>
          </a:prstGeom>
          <a:ln w="22225" cmpd="thickThin">
            <a:solidFill>
              <a:schemeClr val="accent1">
                <a:lumMod val="75000"/>
                <a:alpha val="78000"/>
              </a:schemeClr>
            </a:solidFill>
          </a:ln>
        </p:spPr>
      </p:pic>
      <p:grpSp>
        <p:nvGrpSpPr>
          <p:cNvPr id="38" name="Group 37">
            <a:extLst>
              <a:ext uri="{FF2B5EF4-FFF2-40B4-BE49-F238E27FC236}">
                <a16:creationId xmlns:a16="http://schemas.microsoft.com/office/drawing/2014/main" id="{E6572C30-DC5E-ED49-9AA8-7472F674B2D7}"/>
              </a:ext>
            </a:extLst>
          </p:cNvPr>
          <p:cNvGrpSpPr/>
          <p:nvPr/>
        </p:nvGrpSpPr>
        <p:grpSpPr>
          <a:xfrm>
            <a:off x="5671709" y="5348006"/>
            <a:ext cx="4830064" cy="1256441"/>
            <a:chOff x="5256911" y="5601558"/>
            <a:chExt cx="4830064" cy="1256441"/>
          </a:xfrm>
          <a:effectLst/>
        </p:grpSpPr>
        <p:pic>
          <p:nvPicPr>
            <p:cNvPr id="35" name="Picture 34">
              <a:extLst>
                <a:ext uri="{FF2B5EF4-FFF2-40B4-BE49-F238E27FC236}">
                  <a16:creationId xmlns:a16="http://schemas.microsoft.com/office/drawing/2014/main" id="{45F4A80E-F775-2849-BD7E-E074B0B607C8}"/>
                </a:ext>
              </a:extLst>
            </p:cNvPr>
            <p:cNvPicPr>
              <a:picLocks noChangeAspect="1"/>
            </p:cNvPicPr>
            <p:nvPr/>
          </p:nvPicPr>
          <p:blipFill>
            <a:blip r:embed="rId4">
              <a:duotone>
                <a:schemeClr val="accent1">
                  <a:shade val="45000"/>
                  <a:satMod val="135000"/>
                </a:schemeClr>
                <a:prstClr val="white"/>
              </a:duotone>
            </a:blip>
            <a:stretch>
              <a:fillRect/>
            </a:stretch>
          </p:blipFill>
          <p:spPr>
            <a:xfrm>
              <a:off x="5256911" y="5779094"/>
              <a:ext cx="472393" cy="424415"/>
            </a:xfrm>
            <a:prstGeom prst="rect">
              <a:avLst/>
            </a:prstGeom>
            <a:effectLst/>
          </p:spPr>
        </p:pic>
        <p:sp>
          <p:nvSpPr>
            <p:cNvPr id="37" name="Freeform 36">
              <a:extLst>
                <a:ext uri="{FF2B5EF4-FFF2-40B4-BE49-F238E27FC236}">
                  <a16:creationId xmlns:a16="http://schemas.microsoft.com/office/drawing/2014/main" id="{ABE6A9B3-86CE-7649-BE34-58AC345374E6}"/>
                </a:ext>
              </a:extLst>
            </p:cNvPr>
            <p:cNvSpPr/>
            <p:nvPr/>
          </p:nvSpPr>
          <p:spPr>
            <a:xfrm>
              <a:off x="5886466" y="5601558"/>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cyber-data’</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Filtered for Cyber-Instances</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Size: 13255 Observations x 24 Features</a:t>
              </a:r>
            </a:p>
            <a:p>
              <a:pPr marL="285750" lvl="0" indent="-285750" defTabSz="622300">
                <a:lnSpc>
                  <a:spcPct val="90000"/>
                </a:lnSpc>
                <a:spcBef>
                  <a:spcPct val="0"/>
                </a:spcBef>
                <a:spcAft>
                  <a:spcPct val="35000"/>
                </a:spcAft>
                <a:buFont typeface="Arial" panose="020B0604020202020204" pitchFamily="34" charset="0"/>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defTabSz="622300">
                <a:lnSpc>
                  <a:spcPct val="90000"/>
                </a:lnSpc>
                <a:spcBef>
                  <a:spcPct val="0"/>
                </a:spcBef>
                <a:spcAft>
                  <a:spcPct val="35000"/>
                </a:spcAft>
                <a:buNone/>
              </a:pPr>
              <a:endPar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sp>
        <p:nvSpPr>
          <p:cNvPr id="39" name="TextBox 38">
            <a:extLst>
              <a:ext uri="{FF2B5EF4-FFF2-40B4-BE49-F238E27FC236}">
                <a16:creationId xmlns:a16="http://schemas.microsoft.com/office/drawing/2014/main" id="{2D423E90-94C2-B44F-8524-3E4A0518A67C}"/>
              </a:ext>
            </a:extLst>
          </p:cNvPr>
          <p:cNvSpPr txBox="1"/>
          <p:nvPr/>
        </p:nvSpPr>
        <p:spPr>
          <a:xfrm>
            <a:off x="8615363" y="581501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0" name="TextBox 39">
            <a:extLst>
              <a:ext uri="{FF2B5EF4-FFF2-40B4-BE49-F238E27FC236}">
                <a16:creationId xmlns:a16="http://schemas.microsoft.com/office/drawing/2014/main" id="{D05BBA38-05B2-8F48-A6F8-1A61AF082633}"/>
              </a:ext>
            </a:extLst>
          </p:cNvPr>
          <p:cNvSpPr txBox="1"/>
          <p:nvPr/>
        </p:nvSpPr>
        <p:spPr>
          <a:xfrm>
            <a:off x="8915400" y="5943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1" name="Picture 40">
            <a:extLst>
              <a:ext uri="{FF2B5EF4-FFF2-40B4-BE49-F238E27FC236}">
                <a16:creationId xmlns:a16="http://schemas.microsoft.com/office/drawing/2014/main" id="{FDEC5F3C-1A91-894C-9FCC-66E3F037FC4B}"/>
              </a:ext>
            </a:extLst>
          </p:cNvPr>
          <p:cNvPicPr>
            <a:picLocks noChangeAspect="1"/>
          </p:cNvPicPr>
          <p:nvPr/>
        </p:nvPicPr>
        <p:blipFill>
          <a:blip r:embed="rId4">
            <a:duotone>
              <a:schemeClr val="accent1">
                <a:shade val="45000"/>
                <a:satMod val="135000"/>
              </a:schemeClr>
              <a:prstClr val="white"/>
            </a:duotone>
          </a:blip>
          <a:stretch>
            <a:fillRect/>
          </a:stretch>
        </p:blipFill>
        <p:spPr>
          <a:xfrm>
            <a:off x="6549037" y="901898"/>
            <a:ext cx="472393" cy="424415"/>
          </a:xfrm>
          <a:prstGeom prst="rect">
            <a:avLst/>
          </a:prstGeom>
          <a:effectLst/>
        </p:spPr>
      </p:pic>
      <p:pic>
        <p:nvPicPr>
          <p:cNvPr id="3" name="Picture 2">
            <a:extLst>
              <a:ext uri="{FF2B5EF4-FFF2-40B4-BE49-F238E27FC236}">
                <a16:creationId xmlns:a16="http://schemas.microsoft.com/office/drawing/2014/main" id="{8C60232D-8E08-854B-BEB6-FF239081AD67}"/>
              </a:ext>
            </a:extLst>
          </p:cNvPr>
          <p:cNvPicPr>
            <a:picLocks noChangeAspect="1"/>
          </p:cNvPicPr>
          <p:nvPr/>
        </p:nvPicPr>
        <p:blipFill>
          <a:blip r:embed="rId5">
            <a:duotone>
              <a:schemeClr val="accent1">
                <a:shade val="45000"/>
                <a:satMod val="135000"/>
              </a:schemeClr>
              <a:prstClr val="white"/>
            </a:duotone>
          </a:blip>
          <a:stretch>
            <a:fillRect/>
          </a:stretch>
        </p:blipFill>
        <p:spPr>
          <a:xfrm rot="3984735">
            <a:off x="7767233" y="2373124"/>
            <a:ext cx="491251" cy="549289"/>
          </a:xfrm>
          <a:prstGeom prst="rect">
            <a:avLst/>
          </a:prstGeom>
        </p:spPr>
      </p:pic>
      <p:pic>
        <p:nvPicPr>
          <p:cNvPr id="28" name="Picture 27">
            <a:extLst>
              <a:ext uri="{FF2B5EF4-FFF2-40B4-BE49-F238E27FC236}">
                <a16:creationId xmlns:a16="http://schemas.microsoft.com/office/drawing/2014/main" id="{68963004-CD34-E545-8884-C5F105BAA47A}"/>
              </a:ext>
            </a:extLst>
          </p:cNvPr>
          <p:cNvPicPr>
            <a:picLocks noChangeAspect="1"/>
          </p:cNvPicPr>
          <p:nvPr/>
        </p:nvPicPr>
        <p:blipFill rotWithShape="1">
          <a:blip r:embed="rId6">
            <a:duotone>
              <a:schemeClr val="accent1">
                <a:shade val="45000"/>
                <a:satMod val="135000"/>
              </a:schemeClr>
              <a:prstClr val="white"/>
            </a:duotone>
          </a:blip>
          <a:srcRect t="1" r="1536" b="792"/>
          <a:stretch/>
        </p:blipFill>
        <p:spPr>
          <a:xfrm>
            <a:off x="7716615" y="4411262"/>
            <a:ext cx="321966" cy="702017"/>
          </a:xfrm>
          <a:prstGeom prst="rect">
            <a:avLst/>
          </a:prstGeom>
        </p:spPr>
      </p:pic>
      <p:sp>
        <p:nvSpPr>
          <p:cNvPr id="29" name="Rectangle 28">
            <a:extLst>
              <a:ext uri="{FF2B5EF4-FFF2-40B4-BE49-F238E27FC236}">
                <a16:creationId xmlns:a16="http://schemas.microsoft.com/office/drawing/2014/main" id="{036D05D7-14D3-CE4D-8A60-5D585E7EC904}"/>
              </a:ext>
            </a:extLst>
          </p:cNvPr>
          <p:cNvSpPr/>
          <p:nvPr/>
        </p:nvSpPr>
        <p:spPr>
          <a:xfrm>
            <a:off x="7021430" y="999825"/>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33145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3CC3B27E-935F-FF46-9752-A353D32D6088}"/>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A85F55-7DA2-4044-AF9B-403DC748E327}"/>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TextBox 3">
            <a:extLst>
              <a:ext uri="{FF2B5EF4-FFF2-40B4-BE49-F238E27FC236}">
                <a16:creationId xmlns:a16="http://schemas.microsoft.com/office/drawing/2014/main" id="{44E25CBA-6958-1646-93ED-C7C194085ECE}"/>
              </a:ext>
            </a:extLst>
          </p:cNvPr>
          <p:cNvSpPr txBox="1"/>
          <p:nvPr/>
        </p:nvSpPr>
        <p:spPr>
          <a:xfrm>
            <a:off x="10099343" y="167867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Freeform 6">
            <a:extLst>
              <a:ext uri="{FF2B5EF4-FFF2-40B4-BE49-F238E27FC236}">
                <a16:creationId xmlns:a16="http://schemas.microsoft.com/office/drawing/2014/main" id="{18F2A68C-82CC-A34B-BE3C-3B5989F511AC}"/>
              </a:ext>
            </a:extLst>
          </p:cNvPr>
          <p:cNvSpPr/>
          <p:nvPr/>
        </p:nvSpPr>
        <p:spPr>
          <a:xfrm>
            <a:off x="415829" y="1150623"/>
            <a:ext cx="2681096" cy="720766"/>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Splitting Train/Test Data:</a:t>
            </a:r>
          </a:p>
        </p:txBody>
      </p:sp>
      <p:sp>
        <p:nvSpPr>
          <p:cNvPr id="9" name="Freeform 8">
            <a:extLst>
              <a:ext uri="{FF2B5EF4-FFF2-40B4-BE49-F238E27FC236}">
                <a16:creationId xmlns:a16="http://schemas.microsoft.com/office/drawing/2014/main" id="{70D06356-9639-6E43-AC69-64048700AFB6}"/>
              </a:ext>
            </a:extLst>
          </p:cNvPr>
          <p:cNvSpPr/>
          <p:nvPr/>
        </p:nvSpPr>
        <p:spPr>
          <a:xfrm>
            <a:off x="685959" y="2026990"/>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Prevents over-fitting.</a:t>
            </a:r>
          </a:p>
        </p:txBody>
      </p:sp>
      <p:sp>
        <p:nvSpPr>
          <p:cNvPr id="11" name="Freeform 10">
            <a:extLst>
              <a:ext uri="{FF2B5EF4-FFF2-40B4-BE49-F238E27FC236}">
                <a16:creationId xmlns:a16="http://schemas.microsoft.com/office/drawing/2014/main" id="{FFAD0D30-35CE-0B4C-8F0C-324A395BF20E}"/>
              </a:ext>
            </a:extLst>
          </p:cNvPr>
          <p:cNvSpPr/>
          <p:nvPr/>
        </p:nvSpPr>
        <p:spPr>
          <a:xfrm>
            <a:off x="675798" y="2835354"/>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Provides realistic and reliable scoring.</a:t>
            </a:r>
          </a:p>
        </p:txBody>
      </p:sp>
      <p:sp>
        <p:nvSpPr>
          <p:cNvPr id="13" name="Freeform 12">
            <a:extLst>
              <a:ext uri="{FF2B5EF4-FFF2-40B4-BE49-F238E27FC236}">
                <a16:creationId xmlns:a16="http://schemas.microsoft.com/office/drawing/2014/main" id="{76642691-CCAF-CE46-90F2-B85FD9FA5A64}"/>
              </a:ext>
            </a:extLst>
          </p:cNvPr>
          <p:cNvSpPr/>
          <p:nvPr/>
        </p:nvSpPr>
        <p:spPr>
          <a:xfrm>
            <a:off x="674106" y="3674246"/>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Produces safer models for implementation.</a:t>
            </a:r>
          </a:p>
        </p:txBody>
      </p:sp>
      <p:sp>
        <p:nvSpPr>
          <p:cNvPr id="15" name="Cube 14">
            <a:extLst>
              <a:ext uri="{FF2B5EF4-FFF2-40B4-BE49-F238E27FC236}">
                <a16:creationId xmlns:a16="http://schemas.microsoft.com/office/drawing/2014/main" id="{2A60EF51-A9BB-4B45-A9DA-B0640CD292FD}"/>
              </a:ext>
            </a:extLst>
          </p:cNvPr>
          <p:cNvSpPr/>
          <p:nvPr/>
        </p:nvSpPr>
        <p:spPr>
          <a:xfrm>
            <a:off x="415829" y="236234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Cube 15">
            <a:extLst>
              <a:ext uri="{FF2B5EF4-FFF2-40B4-BE49-F238E27FC236}">
                <a16:creationId xmlns:a16="http://schemas.microsoft.com/office/drawing/2014/main" id="{9416A659-7229-1145-9C02-78BE44A2C600}"/>
              </a:ext>
            </a:extLst>
          </p:cNvPr>
          <p:cNvSpPr/>
          <p:nvPr/>
        </p:nvSpPr>
        <p:spPr>
          <a:xfrm>
            <a:off x="415829" y="3170705"/>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Cube 16">
            <a:extLst>
              <a:ext uri="{FF2B5EF4-FFF2-40B4-BE49-F238E27FC236}">
                <a16:creationId xmlns:a16="http://schemas.microsoft.com/office/drawing/2014/main" id="{FB18F7DB-ADFA-374E-A4D3-D1585A270452}"/>
              </a:ext>
            </a:extLst>
          </p:cNvPr>
          <p:cNvSpPr/>
          <p:nvPr/>
        </p:nvSpPr>
        <p:spPr>
          <a:xfrm>
            <a:off x="415829" y="4009597"/>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17">
            <a:extLst>
              <a:ext uri="{FF2B5EF4-FFF2-40B4-BE49-F238E27FC236}">
                <a16:creationId xmlns:a16="http://schemas.microsoft.com/office/drawing/2014/main" id="{16AF0BE1-A271-864B-B6EE-5E1DA0C72812}"/>
              </a:ext>
            </a:extLst>
          </p:cNvPr>
          <p:cNvSpPr/>
          <p:nvPr/>
        </p:nvSpPr>
        <p:spPr>
          <a:xfrm>
            <a:off x="674106" y="4513138"/>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0" name="Freeform 19">
            <a:extLst>
              <a:ext uri="{FF2B5EF4-FFF2-40B4-BE49-F238E27FC236}">
                <a16:creationId xmlns:a16="http://schemas.microsoft.com/office/drawing/2014/main" id="{C426E557-5A8A-5F4A-A2C2-6AA1A64390E0}"/>
              </a:ext>
            </a:extLst>
          </p:cNvPr>
          <p:cNvSpPr/>
          <p:nvPr/>
        </p:nvSpPr>
        <p:spPr>
          <a:xfrm>
            <a:off x="685959" y="4527425"/>
            <a:ext cx="2544841"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Leakage Prevention: Split before further manipulation to maintain data-integrity.</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3" name="Cube 22">
            <a:extLst>
              <a:ext uri="{FF2B5EF4-FFF2-40B4-BE49-F238E27FC236}">
                <a16:creationId xmlns:a16="http://schemas.microsoft.com/office/drawing/2014/main" id="{F3DBCA3A-4F81-3D4C-BE4F-5C7D7021E08B}"/>
              </a:ext>
            </a:extLst>
          </p:cNvPr>
          <p:cNvSpPr/>
          <p:nvPr/>
        </p:nvSpPr>
        <p:spPr>
          <a:xfrm>
            <a:off x="443582" y="4848489"/>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6" name="Picture 5">
            <a:extLst>
              <a:ext uri="{FF2B5EF4-FFF2-40B4-BE49-F238E27FC236}">
                <a16:creationId xmlns:a16="http://schemas.microsoft.com/office/drawing/2014/main" id="{DEF56A3D-D0C9-E349-B80D-71DED9FB4A3C}"/>
              </a:ext>
            </a:extLst>
          </p:cNvPr>
          <p:cNvPicPr>
            <a:picLocks noChangeAspect="1"/>
          </p:cNvPicPr>
          <p:nvPr/>
        </p:nvPicPr>
        <p:blipFill>
          <a:blip r:embed="rId2"/>
          <a:stretch>
            <a:fillRect/>
          </a:stretch>
        </p:blipFill>
        <p:spPr>
          <a:xfrm>
            <a:off x="6244746" y="3768971"/>
            <a:ext cx="2346325" cy="942720"/>
          </a:xfrm>
          <a:prstGeom prst="rect">
            <a:avLst/>
          </a:prstGeom>
          <a:ln w="22225" cmpd="thickThin">
            <a:solidFill>
              <a:schemeClr val="accent1">
                <a:lumMod val="75000"/>
                <a:alpha val="78000"/>
              </a:schemeClr>
            </a:solidFill>
          </a:ln>
        </p:spPr>
      </p:pic>
      <p:pic>
        <p:nvPicPr>
          <p:cNvPr id="24" name="Picture 23">
            <a:extLst>
              <a:ext uri="{FF2B5EF4-FFF2-40B4-BE49-F238E27FC236}">
                <a16:creationId xmlns:a16="http://schemas.microsoft.com/office/drawing/2014/main" id="{C69323A8-7E7D-5546-B37A-2AE30965EBC6}"/>
              </a:ext>
            </a:extLst>
          </p:cNvPr>
          <p:cNvPicPr>
            <a:picLocks noChangeAspect="1"/>
          </p:cNvPicPr>
          <p:nvPr/>
        </p:nvPicPr>
        <p:blipFill>
          <a:blip r:embed="rId3"/>
          <a:stretch>
            <a:fillRect/>
          </a:stretch>
        </p:blipFill>
        <p:spPr>
          <a:xfrm>
            <a:off x="4006920" y="1724378"/>
            <a:ext cx="7134081" cy="1321524"/>
          </a:xfrm>
          <a:prstGeom prst="rect">
            <a:avLst/>
          </a:prstGeom>
          <a:ln w="22225" cmpd="thickThin">
            <a:solidFill>
              <a:schemeClr val="accent1">
                <a:lumMod val="75000"/>
                <a:alpha val="78000"/>
              </a:schemeClr>
            </a:solidFill>
          </a:ln>
        </p:spPr>
      </p:pic>
      <p:grpSp>
        <p:nvGrpSpPr>
          <p:cNvPr id="26" name="Group 25">
            <a:extLst>
              <a:ext uri="{FF2B5EF4-FFF2-40B4-BE49-F238E27FC236}">
                <a16:creationId xmlns:a16="http://schemas.microsoft.com/office/drawing/2014/main" id="{367BD4F4-BC02-E541-91C9-2978613834E0}"/>
              </a:ext>
            </a:extLst>
          </p:cNvPr>
          <p:cNvGrpSpPr/>
          <p:nvPr/>
        </p:nvGrpSpPr>
        <p:grpSpPr>
          <a:xfrm>
            <a:off x="5002876" y="5434760"/>
            <a:ext cx="4830064" cy="1256441"/>
            <a:chOff x="5256911" y="5601558"/>
            <a:chExt cx="4830064" cy="1256441"/>
          </a:xfrm>
          <a:effectLst/>
        </p:grpSpPr>
        <p:pic>
          <p:nvPicPr>
            <p:cNvPr id="27" name="Picture 26">
              <a:extLst>
                <a:ext uri="{FF2B5EF4-FFF2-40B4-BE49-F238E27FC236}">
                  <a16:creationId xmlns:a16="http://schemas.microsoft.com/office/drawing/2014/main" id="{C6C6687B-93B3-8F44-B4B4-01CEC14117A5}"/>
                </a:ext>
              </a:extLst>
            </p:cNvPr>
            <p:cNvPicPr>
              <a:picLocks noChangeAspect="1"/>
            </p:cNvPicPr>
            <p:nvPr/>
          </p:nvPicPr>
          <p:blipFill>
            <a:blip r:embed="rId4">
              <a:duotone>
                <a:schemeClr val="accent1">
                  <a:shade val="45000"/>
                  <a:satMod val="135000"/>
                </a:schemeClr>
                <a:prstClr val="white"/>
              </a:duotone>
            </a:blip>
            <a:stretch>
              <a:fillRect/>
            </a:stretch>
          </p:blipFill>
          <p:spPr>
            <a:xfrm>
              <a:off x="5256911" y="5779094"/>
              <a:ext cx="472393" cy="424415"/>
            </a:xfrm>
            <a:prstGeom prst="rect">
              <a:avLst/>
            </a:prstGeom>
            <a:effectLst/>
          </p:spPr>
        </p:pic>
        <p:sp>
          <p:nvSpPr>
            <p:cNvPr id="28" name="Freeform 27">
              <a:extLst>
                <a:ext uri="{FF2B5EF4-FFF2-40B4-BE49-F238E27FC236}">
                  <a16:creationId xmlns:a16="http://schemas.microsoft.com/office/drawing/2014/main" id="{6E810EC5-B59E-3C44-92E8-3FCB0A77A648}"/>
                </a:ext>
              </a:extLst>
            </p:cNvPr>
            <p:cNvSpPr/>
            <p:nvPr/>
          </p:nvSpPr>
          <p:spPr>
            <a:xfrm>
              <a:off x="5886466" y="5601558"/>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X_train</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X_test</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Y_train</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Y_test</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Splitting training/test sets.</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Train-Size: 9941/3314 Observations x 20 Features</a:t>
              </a:r>
              <a:endPar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pic>
        <p:nvPicPr>
          <p:cNvPr id="21" name="Picture 20">
            <a:extLst>
              <a:ext uri="{FF2B5EF4-FFF2-40B4-BE49-F238E27FC236}">
                <a16:creationId xmlns:a16="http://schemas.microsoft.com/office/drawing/2014/main" id="{0FA7609E-6271-C54A-B050-D17B45456652}"/>
              </a:ext>
            </a:extLst>
          </p:cNvPr>
          <p:cNvPicPr>
            <a:picLocks noChangeAspect="1"/>
          </p:cNvPicPr>
          <p:nvPr/>
        </p:nvPicPr>
        <p:blipFill rotWithShape="1">
          <a:blip r:embed="rId5">
            <a:duotone>
              <a:schemeClr val="accent1">
                <a:shade val="45000"/>
                <a:satMod val="135000"/>
              </a:schemeClr>
              <a:prstClr val="white"/>
            </a:duotone>
          </a:blip>
          <a:srcRect t="1" r="1536" b="792"/>
          <a:stretch/>
        </p:blipFill>
        <p:spPr>
          <a:xfrm>
            <a:off x="7302514" y="3105391"/>
            <a:ext cx="238791" cy="520661"/>
          </a:xfrm>
          <a:prstGeom prst="rect">
            <a:avLst/>
          </a:prstGeom>
        </p:spPr>
      </p:pic>
      <p:pic>
        <p:nvPicPr>
          <p:cNvPr id="25" name="Picture 24">
            <a:extLst>
              <a:ext uri="{FF2B5EF4-FFF2-40B4-BE49-F238E27FC236}">
                <a16:creationId xmlns:a16="http://schemas.microsoft.com/office/drawing/2014/main" id="{2D54F1FF-419A-CC40-BABA-64179761FBEB}"/>
              </a:ext>
            </a:extLst>
          </p:cNvPr>
          <p:cNvPicPr>
            <a:picLocks noChangeAspect="1"/>
          </p:cNvPicPr>
          <p:nvPr/>
        </p:nvPicPr>
        <p:blipFill>
          <a:blip r:embed="rId6">
            <a:duotone>
              <a:schemeClr val="accent1">
                <a:shade val="45000"/>
                <a:satMod val="135000"/>
              </a:schemeClr>
              <a:prstClr val="white"/>
            </a:duotone>
          </a:blip>
          <a:stretch>
            <a:fillRect/>
          </a:stretch>
        </p:blipFill>
        <p:spPr>
          <a:xfrm rot="3892028">
            <a:off x="7230493" y="4848723"/>
            <a:ext cx="396324" cy="357971"/>
          </a:xfrm>
          <a:prstGeom prst="rect">
            <a:avLst/>
          </a:prstGeom>
        </p:spPr>
      </p:pic>
      <p:sp>
        <p:nvSpPr>
          <p:cNvPr id="30" name="Freeform 29">
            <a:extLst>
              <a:ext uri="{FF2B5EF4-FFF2-40B4-BE49-F238E27FC236}">
                <a16:creationId xmlns:a16="http://schemas.microsoft.com/office/drawing/2014/main" id="{B9027E56-1DA9-0C40-8DCF-FD3234CE0A0A}"/>
              </a:ext>
            </a:extLst>
          </p:cNvPr>
          <p:cNvSpPr/>
          <p:nvPr/>
        </p:nvSpPr>
        <p:spPr>
          <a:xfrm>
            <a:off x="859238" y="5292390"/>
            <a:ext cx="2544841" cy="139782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i.e.: Any groupings</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/null-removals, etc. will be contained within each subset of data.  This prevents data removal from leaving traces of its removal in another subset.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31" name="Picture 30">
            <a:extLst>
              <a:ext uri="{FF2B5EF4-FFF2-40B4-BE49-F238E27FC236}">
                <a16:creationId xmlns:a16="http://schemas.microsoft.com/office/drawing/2014/main" id="{C17B5B98-0C8F-594C-AF51-AC59268CC874}"/>
              </a:ext>
            </a:extLst>
          </p:cNvPr>
          <p:cNvPicPr>
            <a:picLocks noChangeAspect="1"/>
          </p:cNvPicPr>
          <p:nvPr/>
        </p:nvPicPr>
        <p:blipFill>
          <a:blip r:embed="rId4">
            <a:duotone>
              <a:schemeClr val="accent1">
                <a:shade val="45000"/>
                <a:satMod val="135000"/>
              </a:schemeClr>
              <a:prstClr val="white"/>
            </a:duotone>
          </a:blip>
          <a:stretch>
            <a:fillRect/>
          </a:stretch>
        </p:blipFill>
        <p:spPr>
          <a:xfrm>
            <a:off x="6244746" y="1011940"/>
            <a:ext cx="472393" cy="424415"/>
          </a:xfrm>
          <a:prstGeom prst="rect">
            <a:avLst/>
          </a:prstGeom>
          <a:effectLst/>
        </p:spPr>
      </p:pic>
      <p:sp>
        <p:nvSpPr>
          <p:cNvPr id="32" name="Rectangle 31">
            <a:extLst>
              <a:ext uri="{FF2B5EF4-FFF2-40B4-BE49-F238E27FC236}">
                <a16:creationId xmlns:a16="http://schemas.microsoft.com/office/drawing/2014/main" id="{3BA4B858-A703-0743-A547-423F78A0ED03}"/>
              </a:ext>
            </a:extLst>
          </p:cNvPr>
          <p:cNvSpPr/>
          <p:nvPr/>
        </p:nvSpPr>
        <p:spPr>
          <a:xfrm>
            <a:off x="6717139" y="1109867"/>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10391654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nchor="ctr" anchorCtr="1">
        <a:normAutofit/>
        <a:scene3d>
          <a:camera prst="orthographicFront">
            <a:rot lat="0" lon="0" rev="0"/>
          </a:camera>
          <a:lightRig rig="threePt" dir="t"/>
        </a:scene3d>
      </a:bodyPr>
      <a:lstStyle>
        <a:defPPr algn="ctr">
          <a:defRPr sz="3600" cap="small" dirty="0" smtClean="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326015-74BA-B143-8798-1055CA183917}">
  <we:reference id="wa104380862" version="1.3.2.0" store="en-US" storeType="OMEX"/>
  <we:alternateReferences>
    <we:reference id="wa104380862" version="1.3.2.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18524</TotalTime>
  <Words>2683</Words>
  <Application>Microsoft Macintosh PowerPoint</Application>
  <PresentationFormat>Widescreen</PresentationFormat>
  <Paragraphs>425</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Microsoft YaHei Light</vt:lpstr>
      <vt:lpstr>Arial</vt:lpstr>
      <vt:lpstr>Calibri</vt:lpstr>
      <vt:lpstr>Calibri Light</vt:lpstr>
      <vt:lpstr>Helvetica Neue</vt:lpstr>
      <vt:lpstr>Latha</vt:lpstr>
      <vt:lpstr>News Gothic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Green</dc:creator>
  <cp:lastModifiedBy>Rebecca Green</cp:lastModifiedBy>
  <cp:revision>221</cp:revision>
  <dcterms:created xsi:type="dcterms:W3CDTF">2018-11-07T03:54:23Z</dcterms:created>
  <dcterms:modified xsi:type="dcterms:W3CDTF">2018-11-28T22:04:54Z</dcterms:modified>
</cp:coreProperties>
</file>